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50" r:id="rId2"/>
    <p:sldMasterId id="2147483653" r:id="rId3"/>
    <p:sldMasterId id="2147483670" r:id="rId4"/>
  </p:sldMasterIdLst>
  <p:notesMasterIdLst>
    <p:notesMasterId r:id="rId17"/>
  </p:notesMasterIdLst>
  <p:handoutMasterIdLst>
    <p:handoutMasterId r:id="rId18"/>
  </p:handoutMasterIdLst>
  <p:sldIdLst>
    <p:sldId id="256" r:id="rId5"/>
    <p:sldId id="367" r:id="rId6"/>
    <p:sldId id="354" r:id="rId7"/>
    <p:sldId id="355" r:id="rId8"/>
    <p:sldId id="371" r:id="rId9"/>
    <p:sldId id="356" r:id="rId10"/>
    <p:sldId id="366" r:id="rId11"/>
    <p:sldId id="368" r:id="rId12"/>
    <p:sldId id="369" r:id="rId13"/>
    <p:sldId id="370" r:id="rId14"/>
    <p:sldId id="358" r:id="rId15"/>
    <p:sldId id="359" r:id="rId16"/>
  </p:sldIdLst>
  <p:sldSz cx="9144000" cy="6858000" type="screen4x3"/>
  <p:notesSz cx="6811963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bbo Luca" initials="GL" lastIdx="4" clrIdx="0"/>
  <p:cmAuthor id="1" name="Gerald Heckel" initials="GH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A90C6"/>
    <a:srgbClr val="888B8D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1744" autoAdjust="0"/>
  </p:normalViewPr>
  <p:slideViewPr>
    <p:cSldViewPr showGuides="1">
      <p:cViewPr varScale="1">
        <p:scale>
          <a:sx n="95" d="100"/>
          <a:sy n="95" d="100"/>
        </p:scale>
        <p:origin x="-11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8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51850" cy="497123"/>
          </a:xfrm>
          <a:prstGeom prst="rect">
            <a:avLst/>
          </a:prstGeom>
        </p:spPr>
        <p:txBody>
          <a:bodyPr vert="horz" lIns="91583" tIns="45792" rIns="91583" bIns="45792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8541" y="3"/>
            <a:ext cx="2951850" cy="497123"/>
          </a:xfrm>
          <a:prstGeom prst="rect">
            <a:avLst/>
          </a:prstGeom>
        </p:spPr>
        <p:txBody>
          <a:bodyPr vert="horz" lIns="91583" tIns="45792" rIns="91583" bIns="45792" rtlCol="0"/>
          <a:lstStyle>
            <a:lvl1pPr algn="r">
              <a:defRPr sz="1200"/>
            </a:lvl1pPr>
          </a:lstStyle>
          <a:p>
            <a:fld id="{2B392FE8-299F-44E8-A57E-7DA98754D82E}" type="datetime1">
              <a:rPr lang="de-DE" smtClean="0"/>
              <a:pPr/>
              <a:t>15.08.2020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6" y="9443667"/>
            <a:ext cx="2951850" cy="497123"/>
          </a:xfrm>
          <a:prstGeom prst="rect">
            <a:avLst/>
          </a:prstGeom>
        </p:spPr>
        <p:txBody>
          <a:bodyPr vert="horz" lIns="91583" tIns="45792" rIns="91583" bIns="45792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8541" y="9443667"/>
            <a:ext cx="2951850" cy="497123"/>
          </a:xfrm>
          <a:prstGeom prst="rect">
            <a:avLst/>
          </a:prstGeom>
        </p:spPr>
        <p:txBody>
          <a:bodyPr vert="horz" lIns="91583" tIns="45792" rIns="91583" bIns="45792" rtlCol="0" anchor="b"/>
          <a:lstStyle>
            <a:lvl1pPr algn="r">
              <a:defRPr sz="1200"/>
            </a:lvl1pPr>
          </a:lstStyle>
          <a:p>
            <a:fld id="{3D424E07-F4BA-45EB-9F09-512AD6998D5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0386794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51850" cy="497123"/>
          </a:xfrm>
          <a:prstGeom prst="rect">
            <a:avLst/>
          </a:prstGeom>
        </p:spPr>
        <p:txBody>
          <a:bodyPr vert="horz" lIns="91583" tIns="45792" rIns="91583" bIns="45792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541" y="3"/>
            <a:ext cx="2951850" cy="497123"/>
          </a:xfrm>
          <a:prstGeom prst="rect">
            <a:avLst/>
          </a:prstGeom>
        </p:spPr>
        <p:txBody>
          <a:bodyPr vert="horz" lIns="91583" tIns="45792" rIns="91583" bIns="45792" rtlCol="0"/>
          <a:lstStyle>
            <a:lvl1pPr algn="r">
              <a:defRPr sz="1200"/>
            </a:lvl1pPr>
          </a:lstStyle>
          <a:p>
            <a:fld id="{61A1A9D4-C3D1-4C35-BEE5-C11D3AA53347}" type="datetime1">
              <a:rPr lang="de-DE" smtClean="0"/>
              <a:pPr/>
              <a:t>15.08.2020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2950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3" tIns="45792" rIns="91583" bIns="45792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198" y="4722698"/>
            <a:ext cx="5449570" cy="4474133"/>
          </a:xfrm>
          <a:prstGeom prst="rect">
            <a:avLst/>
          </a:prstGeom>
        </p:spPr>
        <p:txBody>
          <a:bodyPr vert="horz" lIns="91583" tIns="45792" rIns="91583" bIns="45792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6" y="9443667"/>
            <a:ext cx="2951850" cy="497123"/>
          </a:xfrm>
          <a:prstGeom prst="rect">
            <a:avLst/>
          </a:prstGeom>
        </p:spPr>
        <p:txBody>
          <a:bodyPr vert="horz" lIns="91583" tIns="45792" rIns="91583" bIns="45792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8541" y="9443667"/>
            <a:ext cx="2951850" cy="497123"/>
          </a:xfrm>
          <a:prstGeom prst="rect">
            <a:avLst/>
          </a:prstGeom>
        </p:spPr>
        <p:txBody>
          <a:bodyPr vert="horz" lIns="91583" tIns="45792" rIns="91583" bIns="45792" rtlCol="0" anchor="b"/>
          <a:lstStyle>
            <a:lvl1pPr algn="r">
              <a:defRPr sz="1200"/>
            </a:lvl1pPr>
          </a:lstStyle>
          <a:p>
            <a:fld id="{48C10EE5-AE14-420E-A4E4-F0EF24D707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1694304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DBDF242-BEE5-4F66-99B0-AB5F1BBB6ACD}" type="datetime1">
              <a:rPr lang="de-DE" smtClean="0"/>
              <a:pPr/>
              <a:t>15.08.2020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C10EE5-AE14-420E-A4E4-F0EF24D707C7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40310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10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212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11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131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12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481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DBDF242-BEE5-4F66-99B0-AB5F1BBB6ACD}" type="datetime1">
              <a:rPr lang="de-DE" smtClean="0"/>
              <a:pPr/>
              <a:t>15.08.2020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C10EE5-AE14-420E-A4E4-F0EF24D707C7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40310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3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1258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4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016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5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0163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6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212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7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212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8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212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83752">
              <a:defRPr/>
            </a:pPr>
            <a:fld id="{48C10EE5-AE14-420E-A4E4-F0EF24D707C7}" type="slidenum">
              <a:rPr lang="de-DE">
                <a:solidFill>
                  <a:prstClr val="black"/>
                </a:solidFill>
                <a:latin typeface="Calibri"/>
              </a:rPr>
              <a:pPr defTabSz="883752">
                <a:defRPr/>
              </a:pPr>
              <a:t>9</a:t>
            </a:fld>
            <a:endParaRPr lang="de-D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212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00" y="866529"/>
            <a:ext cx="6876000" cy="4400475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51600" y="886924"/>
            <a:ext cx="7952848" cy="180506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6400"/>
              </a:lnSpc>
              <a:defRPr sz="5900" b="0" baseline="0">
                <a:latin typeface="Akzidenz Grotesk BE MdCn" pitchFamily="50" charset="0"/>
              </a:defRPr>
            </a:lvl1pPr>
          </a:lstStyle>
          <a:p>
            <a:r>
              <a:rPr lang="de-DE" dirty="0" smtClean="0"/>
              <a:t>Die Konferenz der Kantonsregierungen &amp; Das Haus der Kantone</a:t>
            </a:r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666000" y="2778493"/>
            <a:ext cx="324000" cy="0"/>
          </a:xfrm>
          <a:prstGeom prst="line">
            <a:avLst/>
          </a:prstGeom>
          <a:ln w="3429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51440" y="2895348"/>
            <a:ext cx="7953008" cy="28210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100"/>
              </a:lnSpc>
              <a:spcBef>
                <a:spcPts val="0"/>
              </a:spcBef>
              <a:buFontTx/>
              <a:buNone/>
              <a:defRPr sz="3000" baseline="0">
                <a:solidFill>
                  <a:schemeClr val="bg1"/>
                </a:solidFill>
                <a:latin typeface="Akzidenz Grotesk BE Cn" pitchFamily="50" charset="0"/>
              </a:defRPr>
            </a:lvl1pPr>
            <a:lvl2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3pPr>
            <a:lvl4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4pPr>
            <a:lvl5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5pPr>
          </a:lstStyle>
          <a:p>
            <a:pPr lvl="0"/>
            <a:r>
              <a:rPr lang="de-DE" dirty="0" smtClean="0"/>
              <a:t>6. Dezember 2012</a:t>
            </a:r>
          </a:p>
          <a:p>
            <a:pPr lvl="0"/>
            <a:r>
              <a:rPr lang="de-DE" dirty="0" smtClean="0"/>
              <a:t>Name Referent (optional)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90319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1677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651600" y="1888912"/>
            <a:ext cx="7822800" cy="4204384"/>
          </a:xfrm>
          <a:prstGeom prst="rect">
            <a:avLst/>
          </a:prstGeom>
        </p:spPr>
        <p:txBody>
          <a:bodyPr lIns="0" tIns="0" rIns="0" bIns="0"/>
          <a:lstStyle>
            <a:lvl1pPr marL="0" indent="-259200">
              <a:spcBef>
                <a:spcPts val="0"/>
              </a:spcBef>
              <a:buClr>
                <a:srgbClr val="1A90C6"/>
              </a:buClr>
              <a:buFont typeface="Wingdings" pitchFamily="2" charset="2"/>
              <a:buChar char="§"/>
              <a:defRPr sz="2720">
                <a:solidFill>
                  <a:schemeClr val="tx1"/>
                </a:solidFill>
                <a:latin typeface="Akzidenz Grotesk BE Cn" pitchFamily="50" charset="0"/>
              </a:defRPr>
            </a:lvl1pPr>
            <a:lvl2pPr marL="457200" indent="0">
              <a:buFontTx/>
              <a:buNone/>
              <a:defRPr sz="2540">
                <a:latin typeface="Akzidenz Grotesk BE Cn" pitchFamily="50" charset="0"/>
              </a:defRPr>
            </a:lvl2pPr>
            <a:lvl3pPr marL="914400" indent="0">
              <a:buFontTx/>
              <a:buNone/>
              <a:defRPr sz="2540">
                <a:latin typeface="Akzidenz Grotesk BE Cn" pitchFamily="50" charset="0"/>
              </a:defRPr>
            </a:lvl3pPr>
            <a:lvl4pPr marL="1371600" indent="0">
              <a:buFontTx/>
              <a:buNone/>
              <a:defRPr sz="2540">
                <a:latin typeface="Akzidenz Grotesk BE Cn" pitchFamily="50" charset="0"/>
              </a:defRPr>
            </a:lvl4pPr>
            <a:lvl5pPr marL="1828800" indent="0">
              <a:buFontTx/>
              <a:buNone/>
              <a:defRPr sz="2540">
                <a:latin typeface="Akzidenz Grotesk BE Cn" pitchFamily="50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6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chemeClr val="tx1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29349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1677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651600" y="1890000"/>
            <a:ext cx="7822800" cy="4203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720" b="0">
                <a:latin typeface="Akzidenz Grotesk BE BoldCn" pitchFamily="50" charset="0"/>
              </a:defRPr>
            </a:lvl1pPr>
            <a:lvl2pPr marL="0" indent="-259200">
              <a:spcBef>
                <a:spcPts val="900"/>
              </a:spcBef>
              <a:buFont typeface="Wingdings" pitchFamily="2" charset="2"/>
              <a:buChar char="§"/>
              <a:defRPr sz="2720"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2720" b="1">
                <a:latin typeface="Akzidenz Grotesk BE Cn" pitchFamily="50" charset="0"/>
              </a:defRPr>
            </a:lvl3pPr>
            <a:lvl4pPr marL="0" indent="-259200">
              <a:spcBef>
                <a:spcPts val="0"/>
              </a:spcBef>
              <a:buClr>
                <a:srgbClr val="1A90C6"/>
              </a:buClr>
              <a:buFont typeface="Wingdings" pitchFamily="2" charset="2"/>
              <a:buChar char="§"/>
              <a:defRPr lang="de-DE" sz="2720" kern="1200" dirty="0" smtClean="0">
                <a:solidFill>
                  <a:schemeClr val="tx1"/>
                </a:solidFill>
                <a:latin typeface="Akzidenz Grotesk BE Cn" pitchFamily="50" charset="0"/>
                <a:ea typeface="+mn-ea"/>
                <a:cs typeface="+mn-cs"/>
              </a:defRPr>
            </a:lvl4pPr>
            <a:lvl5pPr marL="0" indent="0">
              <a:spcBef>
                <a:spcPts val="900"/>
              </a:spcBef>
              <a:buFontTx/>
              <a:buNone/>
              <a:defRPr sz="2720">
                <a:latin typeface="Akzidenz Grotesk BE Cn" pitchFamily="50" charset="0"/>
              </a:defRPr>
            </a:lvl5pPr>
          </a:lstStyle>
          <a:p>
            <a:pPr lvl="0"/>
            <a:endParaRPr lang="de-DE" dirty="0" smtClean="0"/>
          </a:p>
        </p:txBody>
      </p:sp>
      <p:sp>
        <p:nvSpPr>
          <p:cNvPr id="6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92961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1677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651600" y="1890000"/>
            <a:ext cx="7822800" cy="4203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720" b="0">
                <a:latin typeface="Akzidenz Grotesk BE Cn" pitchFamily="50" charset="0"/>
              </a:defRPr>
            </a:lvl1pPr>
            <a:lvl2pPr marL="0" indent="-259200">
              <a:spcBef>
                <a:spcPts val="900"/>
              </a:spcBef>
              <a:buFont typeface="Wingdings" pitchFamily="2" charset="2"/>
              <a:buChar char="§"/>
              <a:defRPr sz="2720"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2720" b="1">
                <a:latin typeface="Akzidenz Grotesk BE Cn" pitchFamily="50" charset="0"/>
              </a:defRPr>
            </a:lvl3pPr>
            <a:lvl4pPr marL="0" indent="-259200">
              <a:spcBef>
                <a:spcPts val="0"/>
              </a:spcBef>
              <a:buClr>
                <a:srgbClr val="1A90C6"/>
              </a:buClr>
              <a:buFont typeface="Wingdings" pitchFamily="2" charset="2"/>
              <a:buChar char="§"/>
              <a:defRPr lang="de-DE" sz="2720" kern="1200" dirty="0" smtClean="0">
                <a:solidFill>
                  <a:schemeClr val="tx1"/>
                </a:solidFill>
                <a:latin typeface="Akzidenz Grotesk BE Cn" pitchFamily="50" charset="0"/>
                <a:ea typeface="+mn-ea"/>
                <a:cs typeface="+mn-cs"/>
              </a:defRPr>
            </a:lvl4pPr>
            <a:lvl5pPr marL="0" indent="0">
              <a:spcBef>
                <a:spcPts val="900"/>
              </a:spcBef>
              <a:buFontTx/>
              <a:buNone/>
              <a:defRPr sz="2720">
                <a:latin typeface="Akzidenz Grotesk BE Cn" pitchFamily="50" charset="0"/>
              </a:defRPr>
            </a:lvl5pPr>
          </a:lstStyle>
          <a:p>
            <a:pPr lvl="0"/>
            <a:endParaRPr lang="de-DE" dirty="0" smtClean="0"/>
          </a:p>
        </p:txBody>
      </p:sp>
      <p:sp>
        <p:nvSpPr>
          <p:cNvPr id="6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06593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Nummer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1677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51600" y="1890000"/>
            <a:ext cx="7822800" cy="36992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2720" baseline="0">
                <a:latin typeface="Akzidenz Grotesk BE Cn" pitchFamily="50" charset="0"/>
              </a:defRPr>
            </a:lvl1pPr>
            <a:lvl2pPr marL="0" indent="-360000">
              <a:spcBef>
                <a:spcPts val="0"/>
              </a:spcBef>
              <a:buClr>
                <a:srgbClr val="1A90C6"/>
              </a:buClr>
              <a:buFont typeface="+mj-lt"/>
              <a:buAutoNum type="arabicPeriod"/>
              <a:defRPr sz="2720">
                <a:latin typeface="Akzidenz Grotesk BE Cn" pitchFamily="50" charset="0"/>
              </a:defRPr>
            </a:lvl2pPr>
            <a:lvl3pPr marL="0" indent="0">
              <a:spcBef>
                <a:spcPts val="900"/>
              </a:spcBef>
              <a:buFontTx/>
              <a:buNone/>
              <a:defRPr sz="1360">
                <a:latin typeface="Akzidenz Grotesk BE Cn" pitchFamily="50" charset="0"/>
              </a:defRPr>
            </a:lvl3pPr>
            <a:lvl4pPr marL="0" indent="0">
              <a:buFontTx/>
              <a:buNone/>
              <a:defRPr sz="2720">
                <a:latin typeface="Akzidenz Grotesk BE Cn" pitchFamily="50" charset="0"/>
              </a:defRPr>
            </a:lvl4pPr>
            <a:lvl5pPr marL="0" indent="0">
              <a:buFontTx/>
              <a:buNone/>
              <a:defRPr sz="2720">
                <a:latin typeface="Akzidenz Grotesk BE Cn" pitchFamily="50" charset="0"/>
              </a:defRPr>
            </a:lvl5pPr>
          </a:lstStyle>
          <a:p>
            <a:pPr lvl="1"/>
            <a:endParaRPr lang="de-DE" dirty="0" smtClean="0"/>
          </a:p>
        </p:txBody>
      </p:sp>
      <p:sp>
        <p:nvSpPr>
          <p:cNvPr id="6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651599" y="5589240"/>
            <a:ext cx="7822800" cy="30449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360">
                <a:latin typeface="Akzidenz Grotesk BE Cn" pitchFamily="50" charset="0"/>
              </a:defRPr>
            </a:lvl1pPr>
            <a:lvl2pPr marL="457200" indent="0">
              <a:buFont typeface="Arial" pitchFamily="34" charset="0"/>
              <a:buNone/>
              <a:defRPr/>
            </a:lvl2pPr>
            <a:lvl3pPr marL="914400" indent="0">
              <a:buFont typeface="Arial" pitchFamily="34" charset="0"/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413591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1677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3589288" y="1883508"/>
            <a:ext cx="4943152" cy="42097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900"/>
              </a:spcAft>
              <a:buClr>
                <a:srgbClr val="1A90C6"/>
              </a:buClr>
              <a:buFontTx/>
              <a:buNone/>
              <a:defRPr sz="2720" b="0">
                <a:latin typeface="Akzidenz Grotesk BE Cn" pitchFamily="50" charset="0"/>
              </a:defRPr>
            </a:lvl1pPr>
            <a:lvl2pPr marL="0" indent="-259200">
              <a:spcBef>
                <a:spcPts val="0"/>
              </a:spcBef>
              <a:buClr>
                <a:srgbClr val="1A90C6"/>
              </a:buClr>
              <a:buFont typeface="Wingdings" pitchFamily="2" charset="2"/>
              <a:buChar char="§"/>
              <a:defRPr sz="2720">
                <a:latin typeface="Akzidenz Grotesk BE Cn" pitchFamily="50" charset="0"/>
              </a:defRPr>
            </a:lvl2pPr>
            <a:lvl3pPr marL="1371600" indent="-457200">
              <a:buFont typeface="Arial" pitchFamily="34" charset="0"/>
              <a:buChar char="•"/>
              <a:defRPr sz="2720">
                <a:latin typeface="Akzidenz Grotesk BE Cn" pitchFamily="50" charset="0"/>
              </a:defRPr>
            </a:lvl3pPr>
            <a:lvl4pPr marL="0" indent="0">
              <a:spcBef>
                <a:spcPts val="900"/>
              </a:spcBef>
              <a:buFontTx/>
              <a:buNone/>
              <a:defRPr sz="2720">
                <a:latin typeface="Akzidenz Grotesk BE Cn" pitchFamily="50" charset="0"/>
              </a:defRPr>
            </a:lvl4pPr>
            <a:lvl5pPr marL="1828800" indent="0">
              <a:buFontTx/>
              <a:buNone/>
              <a:defRPr sz="2540">
                <a:latin typeface="Akzidenz Grotesk BE Cn" pitchFamily="50" charset="0"/>
              </a:defRPr>
            </a:lvl5pPr>
          </a:lstStyle>
          <a:p>
            <a:pPr lvl="1"/>
            <a:endParaRPr lang="de-DE" dirty="0" smtClean="0"/>
          </a:p>
        </p:txBody>
      </p:sp>
      <p:sp>
        <p:nvSpPr>
          <p:cNvPr id="6" name="Bildplatzhalter 2"/>
          <p:cNvSpPr>
            <a:spLocks noGrp="1"/>
          </p:cNvSpPr>
          <p:nvPr>
            <p:ph type="pic" sz="quarter" idx="14"/>
          </p:nvPr>
        </p:nvSpPr>
        <p:spPr>
          <a:xfrm>
            <a:off x="651600" y="1954800"/>
            <a:ext cx="2610000" cy="294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kzidenz Grotesk BE Cn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06595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 userDrawn="1"/>
        </p:nvSpPr>
        <p:spPr>
          <a:xfrm>
            <a:off x="556486" y="751965"/>
            <a:ext cx="777686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900" dirty="0" smtClean="0">
                <a:latin typeface="Akzidenz Grotesk BE MdCn" pitchFamily="50" charset="0"/>
              </a:rPr>
              <a:t>Vielen Dank für die Aufmerksamkeit!</a:t>
            </a:r>
            <a:endParaRPr lang="de-DE" sz="5900" dirty="0">
              <a:latin typeface="Akzidenz Grotesk BE MdCn" pitchFamily="50" charset="0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662362" y="1971976"/>
            <a:ext cx="6264696" cy="34624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5400"/>
              </a:lnSpc>
            </a:pPr>
            <a:r>
              <a:rPr lang="it-IT" sz="4650" b="0" i="1" dirty="0" smtClean="0">
                <a:solidFill>
                  <a:schemeClr val="bg1"/>
                </a:solidFill>
                <a:latin typeface="Akzidenz Grotesk BE Cn" pitchFamily="50" charset="0"/>
              </a:rPr>
              <a:t>Merci pour votre attention!</a:t>
            </a:r>
          </a:p>
          <a:p>
            <a:pPr>
              <a:lnSpc>
                <a:spcPts val="5400"/>
              </a:lnSpc>
            </a:pPr>
            <a:r>
              <a:rPr lang="it-IT" sz="4650" b="0" i="1" dirty="0" smtClean="0">
                <a:solidFill>
                  <a:schemeClr val="bg1"/>
                </a:solidFill>
                <a:latin typeface="Akzidenz Grotesk BE Cn" pitchFamily="50" charset="0"/>
              </a:rPr>
              <a:t>Grazie per l’attenzione!</a:t>
            </a:r>
          </a:p>
          <a:p>
            <a:pPr>
              <a:lnSpc>
                <a:spcPts val="5400"/>
              </a:lnSpc>
            </a:pPr>
            <a:r>
              <a:rPr lang="it-IT" sz="4650" b="0" i="1" dirty="0" smtClean="0">
                <a:solidFill>
                  <a:schemeClr val="bg1"/>
                </a:solidFill>
                <a:latin typeface="Akzidenz Grotesk BE Cn" pitchFamily="50" charset="0"/>
              </a:rPr>
              <a:t>Engraziel fetg!</a:t>
            </a:r>
            <a:endParaRPr lang="it-IT" sz="4650" b="0" i="1" dirty="0">
              <a:solidFill>
                <a:schemeClr val="bg1"/>
              </a:solidFill>
              <a:latin typeface="Akzidenz Grotesk BE Cn" pitchFamily="50" charset="0"/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649623" y="5335076"/>
            <a:ext cx="1800200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60"/>
              </a:lnSpc>
            </a:pPr>
            <a:r>
              <a:rPr lang="fr-FR" sz="950" dirty="0" smtClean="0">
                <a:latin typeface="Akzidenz Grotesk BE Regular" pitchFamily="50" charset="0"/>
              </a:rPr>
              <a:t>Haus der Kantone</a:t>
            </a:r>
          </a:p>
          <a:p>
            <a:pPr>
              <a:lnSpc>
                <a:spcPts val="1360"/>
              </a:lnSpc>
            </a:pPr>
            <a:r>
              <a:rPr lang="fr-FR" sz="950" dirty="0" smtClean="0">
                <a:solidFill>
                  <a:schemeClr val="bg1"/>
                </a:solidFill>
                <a:latin typeface="Akzidenz Grotesk BE Regular" pitchFamily="50" charset="0"/>
              </a:rPr>
              <a:t>Maison des cantons</a:t>
            </a:r>
            <a:endParaRPr lang="de-DE" sz="950" dirty="0">
              <a:solidFill>
                <a:schemeClr val="bg1"/>
              </a:solidFill>
              <a:latin typeface="Akzidenz Grotesk BE Regular" pitchFamily="50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2115261" y="5335200"/>
            <a:ext cx="3008396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60"/>
              </a:lnSpc>
            </a:pPr>
            <a:r>
              <a:rPr lang="de-DE" sz="950" dirty="0" smtClean="0">
                <a:latin typeface="Akzidenz Grotesk BE Regular" pitchFamily="50" charset="0"/>
              </a:rPr>
              <a:t>Speichergasse 6 | Postfach 444 | CH-3000 Bern 7</a:t>
            </a:r>
          </a:p>
          <a:p>
            <a:pPr>
              <a:lnSpc>
                <a:spcPts val="1360"/>
              </a:lnSpc>
            </a:pPr>
            <a:r>
              <a:rPr lang="de-DE" sz="950" dirty="0" smtClean="0">
                <a:solidFill>
                  <a:schemeClr val="bg1"/>
                </a:solidFill>
                <a:latin typeface="Akzidenz Grotesk BE Regular" pitchFamily="50" charset="0"/>
              </a:rPr>
              <a:t>Speichergasse 6 | Case postale 444 | CH-3000 Berne </a:t>
            </a:r>
            <a:endParaRPr lang="de-DE" sz="950" dirty="0">
              <a:solidFill>
                <a:schemeClr val="bg1"/>
              </a:solidFill>
              <a:latin typeface="Akzidenz Grotesk BE Regular" pitchFamily="50" charset="0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5372555" y="5336043"/>
            <a:ext cx="1440160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60"/>
              </a:lnSpc>
            </a:pPr>
            <a:r>
              <a:rPr lang="de-DE" sz="950" dirty="0" smtClean="0">
                <a:latin typeface="Akzidenz Grotesk BE Regular" pitchFamily="50" charset="0"/>
              </a:rPr>
              <a:t>mail@kdk.ch | www.kdk.ch</a:t>
            </a:r>
          </a:p>
          <a:p>
            <a:pPr>
              <a:lnSpc>
                <a:spcPts val="1360"/>
              </a:lnSpc>
            </a:pPr>
            <a:r>
              <a:rPr lang="de-DE" sz="950" dirty="0" smtClean="0">
                <a:solidFill>
                  <a:schemeClr val="bg1"/>
                </a:solidFill>
                <a:latin typeface="Akzidenz Grotesk BE Regular" pitchFamily="50" charset="0"/>
              </a:rPr>
              <a:t>mail@cdc.ch | www.cdc.ch</a:t>
            </a:r>
            <a:endParaRPr lang="de-DE" sz="950" dirty="0">
              <a:solidFill>
                <a:schemeClr val="bg1"/>
              </a:solidFill>
              <a:latin typeface="Akzidenz Grotesk BE Regular" pitchFamily="50" charset="0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7183358" y="5335200"/>
            <a:ext cx="1476164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60"/>
              </a:lnSpc>
              <a:tabLst>
                <a:tab pos="100800" algn="l"/>
              </a:tabLst>
            </a:pPr>
            <a:r>
              <a:rPr lang="de-DE" sz="950" dirty="0" smtClean="0">
                <a:latin typeface="Akzidenz Grotesk BE Regular" pitchFamily="50" charset="0"/>
              </a:rPr>
              <a:t>t	+ 41 (0) 31 320 30 00</a:t>
            </a:r>
          </a:p>
          <a:p>
            <a:pPr>
              <a:lnSpc>
                <a:spcPts val="1360"/>
              </a:lnSpc>
              <a:tabLst>
                <a:tab pos="100800" algn="l"/>
              </a:tabLst>
            </a:pPr>
            <a:r>
              <a:rPr lang="de-DE" sz="950" dirty="0" smtClean="0">
                <a:solidFill>
                  <a:schemeClr val="bg1"/>
                </a:solidFill>
                <a:latin typeface="Akzidenz Grotesk BE Regular" pitchFamily="50" charset="0"/>
              </a:rPr>
              <a:t>f 	+ 41 (0) 31 320 30 20</a:t>
            </a:r>
            <a:endParaRPr lang="de-DE" sz="950" dirty="0">
              <a:solidFill>
                <a:schemeClr val="bg1"/>
              </a:solidFill>
              <a:latin typeface="Akzidenz Grotesk BE Regular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1736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übers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00" y="866529"/>
            <a:ext cx="6876000" cy="4400475"/>
          </a:xfrm>
          <a:prstGeom prst="rect">
            <a:avLst/>
          </a:prstGeom>
          <a:effectLst/>
        </p:spPr>
      </p:pic>
      <p:cxnSp>
        <p:nvCxnSpPr>
          <p:cNvPr id="12" name="Gerade Verbindung 11"/>
          <p:cNvCxnSpPr/>
          <p:nvPr userDrawn="1"/>
        </p:nvCxnSpPr>
        <p:spPr>
          <a:xfrm>
            <a:off x="669600" y="2484000"/>
            <a:ext cx="324000" cy="0"/>
          </a:xfrm>
          <a:prstGeom prst="line">
            <a:avLst/>
          </a:prstGeom>
          <a:ln w="3429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669600" y="3384526"/>
            <a:ext cx="324000" cy="0"/>
          </a:xfrm>
          <a:prstGeom prst="line">
            <a:avLst/>
          </a:prstGeom>
          <a:ln w="3429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651600" y="4303796"/>
            <a:ext cx="324000" cy="0"/>
          </a:xfrm>
          <a:prstGeom prst="line">
            <a:avLst/>
          </a:prstGeom>
          <a:ln w="3429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el 1"/>
          <p:cNvSpPr txBox="1">
            <a:spLocks/>
          </p:cNvSpPr>
          <p:nvPr userDrawn="1"/>
        </p:nvSpPr>
        <p:spPr>
          <a:xfrm>
            <a:off x="666000" y="810000"/>
            <a:ext cx="7952848" cy="1610888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 defTabSz="914400" rtl="0" eaLnBrk="1" latinLnBrk="0" hangingPunct="1">
              <a:lnSpc>
                <a:spcPts val="7000"/>
              </a:lnSpc>
              <a:spcBef>
                <a:spcPct val="0"/>
              </a:spcBef>
              <a:buNone/>
              <a:defRPr sz="5900" b="0" kern="1200" baseline="0">
                <a:solidFill>
                  <a:schemeClr val="tx1"/>
                </a:solidFill>
                <a:latin typeface="Akzidenz Grotesk BE MdCn" pitchFamily="50" charset="0"/>
                <a:ea typeface="+mj-ea"/>
                <a:cs typeface="+mj-cs"/>
              </a:defRPr>
            </a:lvl1pPr>
          </a:lstStyle>
          <a:p>
            <a:pPr algn="l"/>
            <a:r>
              <a:rPr lang="de-DE" dirty="0" smtClean="0"/>
              <a:t>Inhaltsübersicht</a:t>
            </a:r>
            <a:endParaRPr lang="de-DE" dirty="0"/>
          </a:p>
        </p:txBody>
      </p:sp>
      <p:sp>
        <p:nvSpPr>
          <p:cNvPr id="23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51600" y="2608394"/>
            <a:ext cx="7967248" cy="6765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buFontTx/>
              <a:buNone/>
              <a:tabLst>
                <a:tab pos="424800" algn="l"/>
              </a:tabLst>
              <a:defRPr lang="de-DE" sz="3000" kern="1200" dirty="0" smtClean="0">
                <a:solidFill>
                  <a:schemeClr val="bg1"/>
                </a:solidFill>
                <a:latin typeface="Akzidenz Grotesk BE Cn" pitchFamily="50" charset="0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3pPr>
            <a:lvl4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4pPr>
            <a:lvl5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5pPr>
          </a:lstStyle>
          <a:p>
            <a:pPr lvl="0"/>
            <a:r>
              <a:rPr lang="de-DE" dirty="0" smtClean="0"/>
              <a:t>01	Föderalismus in der Schweiz</a:t>
            </a:r>
            <a:endParaRPr lang="de-DE" dirty="0"/>
          </a:p>
        </p:txBody>
      </p:sp>
      <p:sp>
        <p:nvSpPr>
          <p:cNvPr id="24" name="Textplatzhalt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51600" y="3534876"/>
            <a:ext cx="7967248" cy="676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buFontTx/>
              <a:buNone/>
              <a:tabLst>
                <a:tab pos="424800" algn="l"/>
              </a:tabLst>
              <a:defRPr lang="de-DE" sz="3000" kern="1200" dirty="0" smtClean="0">
                <a:solidFill>
                  <a:schemeClr val="bg1"/>
                </a:solidFill>
                <a:latin typeface="Akzidenz Grotesk BE Cn" pitchFamily="50" charset="0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3pPr>
            <a:lvl4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4pPr>
            <a:lvl5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5pPr>
          </a:lstStyle>
          <a:p>
            <a:pPr lvl="0"/>
            <a:r>
              <a:rPr lang="de-DE" dirty="0" smtClean="0"/>
              <a:t>02	Die Konferenz der Kantonsregierungen</a:t>
            </a:r>
            <a:endParaRPr lang="de-DE" dirty="0"/>
          </a:p>
        </p:txBody>
      </p:sp>
      <p:sp>
        <p:nvSpPr>
          <p:cNvPr id="25" name="Textplatzhalt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651600" y="4437112"/>
            <a:ext cx="7967248" cy="676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buFontTx/>
              <a:buNone/>
              <a:tabLst>
                <a:tab pos="424800" algn="l"/>
              </a:tabLst>
              <a:defRPr lang="de-DE" sz="3000" kern="1200" dirty="0" smtClean="0">
                <a:solidFill>
                  <a:schemeClr val="bg1"/>
                </a:solidFill>
                <a:latin typeface="Akzidenz Grotesk BE Cn" pitchFamily="50" charset="0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3pPr>
            <a:lvl4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4pPr>
            <a:lvl5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5pPr>
          </a:lstStyle>
          <a:p>
            <a:pPr lvl="0"/>
            <a:r>
              <a:rPr lang="de-DE" dirty="0" smtClean="0"/>
              <a:t>03	Das Haus der Kantone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229567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51600" y="1599127"/>
            <a:ext cx="7952848" cy="80859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6350"/>
              </a:lnSpc>
              <a:defRPr sz="13610" b="0" baseline="0">
                <a:latin typeface="Akzidenz Grotesk BE MdCn" pitchFamily="50" charset="0"/>
              </a:defRPr>
            </a:lvl1pPr>
          </a:lstStyle>
          <a:p>
            <a:r>
              <a:rPr lang="de-DE" dirty="0" smtClean="0"/>
              <a:t>01</a:t>
            </a:r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669600" y="2484000"/>
            <a:ext cx="324000" cy="0"/>
          </a:xfrm>
          <a:prstGeom prst="line">
            <a:avLst/>
          </a:prstGeom>
          <a:ln w="3429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51600" y="2608394"/>
            <a:ext cx="7967248" cy="6765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buFontTx/>
              <a:buNone/>
              <a:tabLst>
                <a:tab pos="424800" algn="l"/>
              </a:tabLst>
              <a:defRPr lang="de-DE" sz="3000" kern="1200" dirty="0" smtClean="0">
                <a:solidFill>
                  <a:schemeClr val="bg1"/>
                </a:solidFill>
                <a:latin typeface="Akzidenz Grotesk BE Cn" pitchFamily="50" charset="0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3pPr>
            <a:lvl4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4pPr>
            <a:lvl5pPr marL="0" indent="0"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  <a:latin typeface="Akzidenz Grotesk BE Cn" pitchFamily="50" charset="0"/>
              </a:defRPr>
            </a:lvl5pPr>
          </a:lstStyle>
          <a:p>
            <a:pPr lvl="0"/>
            <a:r>
              <a:rPr lang="de-DE" dirty="0" smtClean="0"/>
              <a:t>Föderalismus in der Schweiz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94170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335476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Die Konferenz der Kantonsregierungen &amp; Das Haus der Kantone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357126" y="6363949"/>
            <a:ext cx="2133600" cy="167738"/>
          </a:xfrm>
          <a:prstGeom prst="rect">
            <a:avLst/>
          </a:prstGeom>
        </p:spPr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651600" y="1888912"/>
            <a:ext cx="7822800" cy="4204384"/>
          </a:xfrm>
          <a:prstGeom prst="rect">
            <a:avLst/>
          </a:prstGeom>
        </p:spPr>
        <p:txBody>
          <a:bodyPr lIns="0" tIns="0" rIns="0" bIns="0"/>
          <a:lstStyle>
            <a:lvl1pPr marL="0" indent="-259200">
              <a:spcBef>
                <a:spcPts val="0"/>
              </a:spcBef>
              <a:buClr>
                <a:srgbClr val="1A90C6"/>
              </a:buClr>
              <a:buFont typeface="Wingdings" pitchFamily="2" charset="2"/>
              <a:buChar char="§"/>
              <a:defRPr sz="2720">
                <a:latin typeface="Akzidenz Grotesk BE Cn" pitchFamily="50" charset="0"/>
              </a:defRPr>
            </a:lvl1pPr>
            <a:lvl2pPr marL="457200" indent="0">
              <a:buFontTx/>
              <a:buNone/>
              <a:defRPr sz="2540">
                <a:latin typeface="Akzidenz Grotesk BE Cn" pitchFamily="50" charset="0"/>
              </a:defRPr>
            </a:lvl2pPr>
            <a:lvl3pPr marL="914400" indent="0">
              <a:buFontTx/>
              <a:buNone/>
              <a:defRPr sz="2540">
                <a:latin typeface="Akzidenz Grotesk BE Cn" pitchFamily="50" charset="0"/>
              </a:defRPr>
            </a:lvl3pPr>
            <a:lvl4pPr marL="1371600" indent="0">
              <a:buFontTx/>
              <a:buNone/>
              <a:defRPr sz="2540">
                <a:latin typeface="Akzidenz Grotesk BE Cn" pitchFamily="50" charset="0"/>
              </a:defRPr>
            </a:lvl4pPr>
            <a:lvl5pPr marL="1828800" indent="0">
              <a:buFontTx/>
              <a:buNone/>
              <a:defRPr sz="2540">
                <a:latin typeface="Akzidenz Grotesk BE Cn" pitchFamily="50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6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chemeClr val="tx1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056961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335476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Die Konferenz der Kantonsregierungen &amp; Das Haus der Kantone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357126" y="6363949"/>
            <a:ext cx="2133600" cy="167738"/>
          </a:xfrm>
          <a:prstGeom prst="rect">
            <a:avLst/>
          </a:prstGeom>
        </p:spPr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651600" y="1890000"/>
            <a:ext cx="7822800" cy="4203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720" b="0">
                <a:latin typeface="Akzidenz Grotesk BE BoldCn" pitchFamily="50" charset="0"/>
              </a:defRPr>
            </a:lvl1pPr>
            <a:lvl2pPr marL="0" indent="-259200">
              <a:spcBef>
                <a:spcPts val="900"/>
              </a:spcBef>
              <a:buFont typeface="Wingdings" pitchFamily="2" charset="2"/>
              <a:buChar char="§"/>
              <a:defRPr sz="2720"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2720" b="1">
                <a:latin typeface="Akzidenz Grotesk BE Cn" pitchFamily="50" charset="0"/>
              </a:defRPr>
            </a:lvl3pPr>
            <a:lvl4pPr marL="0" indent="-259200">
              <a:spcBef>
                <a:spcPts val="0"/>
              </a:spcBef>
              <a:buClr>
                <a:srgbClr val="1A90C6"/>
              </a:buClr>
              <a:buFont typeface="Wingdings" pitchFamily="2" charset="2"/>
              <a:buChar char="§"/>
              <a:defRPr lang="de-DE" sz="2720" kern="1200" dirty="0" smtClean="0">
                <a:solidFill>
                  <a:schemeClr val="tx1"/>
                </a:solidFill>
                <a:latin typeface="Akzidenz Grotesk BE Cn" pitchFamily="50" charset="0"/>
                <a:ea typeface="+mn-ea"/>
                <a:cs typeface="+mn-cs"/>
              </a:defRPr>
            </a:lvl4pPr>
            <a:lvl5pPr marL="0" indent="0">
              <a:spcBef>
                <a:spcPts val="900"/>
              </a:spcBef>
              <a:buFontTx/>
              <a:buNone/>
              <a:defRPr sz="2720">
                <a:latin typeface="Akzidenz Grotesk BE Cn" pitchFamily="50" charset="0"/>
              </a:defRPr>
            </a:lvl5pPr>
          </a:lstStyle>
          <a:p>
            <a:pPr lvl="0"/>
            <a:endParaRPr lang="de-DE" dirty="0" smtClean="0"/>
          </a:p>
        </p:txBody>
      </p:sp>
      <p:sp>
        <p:nvSpPr>
          <p:cNvPr id="6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chemeClr val="tx1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43592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335476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Die Konferenz der Kantonsregierungen &amp; Das Haus der Kantone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357126" y="6363949"/>
            <a:ext cx="2133600" cy="167738"/>
          </a:xfrm>
          <a:prstGeom prst="rect">
            <a:avLst/>
          </a:prstGeom>
        </p:spPr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651600" y="1890000"/>
            <a:ext cx="7822800" cy="4203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720" b="0">
                <a:latin typeface="Akzidenz Grotesk BE Cn" pitchFamily="50" charset="0"/>
              </a:defRPr>
            </a:lvl1pPr>
            <a:lvl2pPr marL="0" indent="-259200">
              <a:spcBef>
                <a:spcPts val="900"/>
              </a:spcBef>
              <a:buFont typeface="Wingdings" pitchFamily="2" charset="2"/>
              <a:buChar char="§"/>
              <a:defRPr sz="2720">
                <a:latin typeface="Akzidenz Grotesk BE Cn" pitchFamily="50" charset="0"/>
              </a:defRPr>
            </a:lvl2pPr>
            <a:lvl3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2720" b="1">
                <a:latin typeface="Akzidenz Grotesk BE Cn" pitchFamily="50" charset="0"/>
              </a:defRPr>
            </a:lvl3pPr>
            <a:lvl4pPr marL="0" indent="-259200">
              <a:spcBef>
                <a:spcPts val="0"/>
              </a:spcBef>
              <a:buClr>
                <a:srgbClr val="1A90C6"/>
              </a:buClr>
              <a:buFont typeface="Wingdings" pitchFamily="2" charset="2"/>
              <a:buChar char="§"/>
              <a:defRPr lang="de-DE" sz="2720" kern="1200" dirty="0" smtClean="0">
                <a:solidFill>
                  <a:schemeClr val="tx1"/>
                </a:solidFill>
                <a:latin typeface="Akzidenz Grotesk BE Cn" pitchFamily="50" charset="0"/>
                <a:ea typeface="+mn-ea"/>
                <a:cs typeface="+mn-cs"/>
              </a:defRPr>
            </a:lvl4pPr>
            <a:lvl5pPr marL="0" indent="0">
              <a:spcBef>
                <a:spcPts val="900"/>
              </a:spcBef>
              <a:buFontTx/>
              <a:buNone/>
              <a:defRPr sz="2720">
                <a:latin typeface="Akzidenz Grotesk BE Cn" pitchFamily="50" charset="0"/>
              </a:defRPr>
            </a:lvl5pPr>
          </a:lstStyle>
          <a:p>
            <a:pPr lvl="0"/>
            <a:endParaRPr lang="de-DE" dirty="0" smtClean="0"/>
          </a:p>
        </p:txBody>
      </p:sp>
      <p:sp>
        <p:nvSpPr>
          <p:cNvPr id="6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03433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Nummer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335476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Die Konferenz der Kantonsregierungen &amp; Das Haus der Kantone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357126" y="6363949"/>
            <a:ext cx="2133600" cy="167738"/>
          </a:xfrm>
          <a:prstGeom prst="rect">
            <a:avLst/>
          </a:prstGeom>
        </p:spPr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51600" y="1890000"/>
            <a:ext cx="7822800" cy="36992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2720" baseline="0">
                <a:latin typeface="Akzidenz Grotesk BE Cn" pitchFamily="50" charset="0"/>
              </a:defRPr>
            </a:lvl1pPr>
            <a:lvl2pPr marL="0" indent="-360000">
              <a:spcBef>
                <a:spcPts val="0"/>
              </a:spcBef>
              <a:buClr>
                <a:srgbClr val="1A90C6"/>
              </a:buClr>
              <a:buFont typeface="+mj-lt"/>
              <a:buAutoNum type="arabicPeriod"/>
              <a:defRPr sz="2720">
                <a:latin typeface="Akzidenz Grotesk BE Cn" pitchFamily="50" charset="0"/>
              </a:defRPr>
            </a:lvl2pPr>
            <a:lvl3pPr marL="0" indent="0">
              <a:spcBef>
                <a:spcPts val="900"/>
              </a:spcBef>
              <a:buFontTx/>
              <a:buNone/>
              <a:defRPr sz="1360">
                <a:latin typeface="Akzidenz Grotesk BE Cn" pitchFamily="50" charset="0"/>
              </a:defRPr>
            </a:lvl3pPr>
            <a:lvl4pPr marL="0" indent="0">
              <a:buFontTx/>
              <a:buNone/>
              <a:defRPr sz="2720">
                <a:latin typeface="Akzidenz Grotesk BE Cn" pitchFamily="50" charset="0"/>
              </a:defRPr>
            </a:lvl4pPr>
            <a:lvl5pPr marL="0" indent="0">
              <a:buFontTx/>
              <a:buNone/>
              <a:defRPr sz="2720">
                <a:latin typeface="Akzidenz Grotesk BE Cn" pitchFamily="50" charset="0"/>
              </a:defRPr>
            </a:lvl5pPr>
          </a:lstStyle>
          <a:p>
            <a:pPr lvl="1"/>
            <a:endParaRPr lang="de-DE" dirty="0" smtClean="0"/>
          </a:p>
        </p:txBody>
      </p:sp>
      <p:sp>
        <p:nvSpPr>
          <p:cNvPr id="6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651599" y="5589240"/>
            <a:ext cx="7822800" cy="304495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360">
                <a:latin typeface="Akzidenz Grotesk BE Cn" pitchFamily="50" charset="0"/>
              </a:defRPr>
            </a:lvl1pPr>
            <a:lvl2pPr marL="457200" indent="0">
              <a:buFont typeface="Arial" pitchFamily="34" charset="0"/>
              <a:buNone/>
              <a:defRPr/>
            </a:lvl2pPr>
            <a:lvl3pPr marL="914400" indent="0">
              <a:buFont typeface="Arial" pitchFamily="34" charset="0"/>
              <a:buNone/>
              <a:defRPr/>
            </a:lvl3pPr>
            <a:lvl4pPr marL="1371600" indent="0">
              <a:buFont typeface="Arial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xmlns="" val="1599510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5168014" y="6205774"/>
            <a:ext cx="3320008" cy="335476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Die Konferenz der Kantonsregierungen &amp; Das Haus der Kantone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357126" y="6363949"/>
            <a:ext cx="2133600" cy="167738"/>
          </a:xfrm>
          <a:prstGeom prst="rect">
            <a:avLst/>
          </a:prstGeom>
        </p:spPr>
        <p:txBody>
          <a:bodyPr/>
          <a:lstStyle/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3589288" y="1883508"/>
            <a:ext cx="4943152" cy="42097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900"/>
              </a:spcAft>
              <a:buClr>
                <a:srgbClr val="1A90C6"/>
              </a:buClr>
              <a:buFontTx/>
              <a:buNone/>
              <a:defRPr sz="2720" b="0">
                <a:latin typeface="Akzidenz Grotesk BE Cn" pitchFamily="50" charset="0"/>
              </a:defRPr>
            </a:lvl1pPr>
            <a:lvl2pPr marL="0" indent="-259200">
              <a:spcBef>
                <a:spcPts val="0"/>
              </a:spcBef>
              <a:buClr>
                <a:srgbClr val="1A90C6"/>
              </a:buClr>
              <a:buFont typeface="Wingdings" pitchFamily="2" charset="2"/>
              <a:buChar char="§"/>
              <a:defRPr sz="2720">
                <a:latin typeface="Akzidenz Grotesk BE Cn" pitchFamily="50" charset="0"/>
              </a:defRPr>
            </a:lvl2pPr>
            <a:lvl3pPr marL="1371600" indent="-457200">
              <a:buFont typeface="Arial" pitchFamily="34" charset="0"/>
              <a:buChar char="•"/>
              <a:defRPr sz="2720">
                <a:latin typeface="Akzidenz Grotesk BE Cn" pitchFamily="50" charset="0"/>
              </a:defRPr>
            </a:lvl3pPr>
            <a:lvl4pPr marL="0" indent="0">
              <a:spcBef>
                <a:spcPts val="900"/>
              </a:spcBef>
              <a:buFontTx/>
              <a:buNone/>
              <a:defRPr sz="2720">
                <a:latin typeface="Akzidenz Grotesk BE Cn" pitchFamily="50" charset="0"/>
              </a:defRPr>
            </a:lvl4pPr>
            <a:lvl5pPr marL="1828800" indent="0">
              <a:buFontTx/>
              <a:buNone/>
              <a:defRPr sz="2540">
                <a:latin typeface="Akzidenz Grotesk BE Cn" pitchFamily="50" charset="0"/>
              </a:defRPr>
            </a:lvl5pPr>
          </a:lstStyle>
          <a:p>
            <a:pPr lvl="1"/>
            <a:endParaRPr lang="de-DE" dirty="0" smtClean="0"/>
          </a:p>
        </p:txBody>
      </p:sp>
      <p:sp>
        <p:nvSpPr>
          <p:cNvPr id="6" name="Bildplatzhalter 2"/>
          <p:cNvSpPr>
            <a:spLocks noGrp="1"/>
          </p:cNvSpPr>
          <p:nvPr>
            <p:ph type="pic" sz="quarter" idx="14"/>
          </p:nvPr>
        </p:nvSpPr>
        <p:spPr>
          <a:xfrm>
            <a:off x="651600" y="1954800"/>
            <a:ext cx="2610000" cy="294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Akzidenz Grotesk BE Cn" pitchFamily="50" charset="0"/>
              </a:defRPr>
            </a:lvl1pPr>
          </a:lstStyle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7789603" cy="1414759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1pPr>
            <a:lvl2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2pPr>
            <a:lvl3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3pPr>
            <a:lvl4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4pPr>
            <a:lvl5pPr marL="0" indent="0">
              <a:lnSpc>
                <a:spcPts val="4080"/>
              </a:lnSpc>
              <a:spcBef>
                <a:spcPts val="0"/>
              </a:spcBef>
              <a:buFontTx/>
              <a:buNone/>
              <a:defRPr sz="4080">
                <a:solidFill>
                  <a:srgbClr val="1A90C6"/>
                </a:solidFill>
                <a:latin typeface="Akzidenz Grotesk BE MdCn" pitchFamily="50" charset="0"/>
              </a:defRPr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23876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7632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0648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4703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6" r:id="rId3"/>
    <p:sldLayoutId id="2147483663" r:id="rId4"/>
    <p:sldLayoutId id="214748366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357126" y="6363949"/>
            <a:ext cx="2133600" cy="167738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lang="de-DE" sz="1090" kern="1200" smtClean="0">
                <a:solidFill>
                  <a:srgbClr val="888B8D"/>
                </a:solidFill>
                <a:latin typeface="Akzidenz Grotesk BE Cn" pitchFamily="50" charset="0"/>
                <a:ea typeface="+mn-ea"/>
                <a:cs typeface="+mn-cs"/>
              </a:defRPr>
            </a:lvl1pPr>
          </a:lstStyle>
          <a:p>
            <a:fld id="{5875AC91-C128-4D59-887E-58ECC97B0EE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22796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2503346"/>
          </a:xfrm>
        </p:spPr>
        <p:txBody>
          <a:bodyPr/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Beihilfen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und INSTA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sz="4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683568" y="2924944"/>
            <a:ext cx="8136904" cy="2232248"/>
          </a:xfrm>
        </p:spPr>
        <p:txBody>
          <a:bodyPr/>
          <a:lstStyle/>
          <a:p>
            <a:pPr lvl="0"/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IHK St. Gallen-Appenzell und IHK Thurgau</a:t>
            </a:r>
          </a:p>
          <a:p>
            <a:pPr lvl="0"/>
            <a:r>
              <a:rPr lang="de-CH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vom 1. September 2020 </a:t>
            </a:r>
            <a:endParaRPr 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Ständerat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Benedikt Würth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Ehem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Präsident der Konferenz der Kantonsregierungen KdK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45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484784"/>
            <a:ext cx="8096864" cy="4608512"/>
          </a:xfrm>
        </p:spPr>
        <p:txBody>
          <a:bodyPr/>
          <a:lstStyle/>
          <a:p>
            <a:pPr marL="812800" indent="-279400" defTabSz="990600"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r>
              <a:rPr lang="de-CH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UK: Marktzugang ohne Personenfreizügigkeit</a:t>
            </a:r>
          </a:p>
          <a:p>
            <a:pPr marL="812800" indent="-279400" defTabSz="990600">
              <a:buNone/>
            </a:pPr>
            <a:r>
              <a:rPr lang="de-CH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EU: Level </a:t>
            </a:r>
            <a:r>
              <a:rPr lang="de-CH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playing</a:t>
            </a:r>
            <a:r>
              <a:rPr lang="de-CH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lang="de-CH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(=&gt; „gleich lange Spiesse“)</a:t>
            </a:r>
            <a:endParaRPr lang="de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e-CH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Konkrete Ausprägungen (Knackpunkte) </a:t>
            </a:r>
          </a:p>
          <a:p>
            <a:endParaRPr lang="de-CH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-&gt; Umweltstandards </a:t>
            </a:r>
          </a:p>
          <a:p>
            <a:pPr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-&gt; Sozialstandards </a:t>
            </a:r>
          </a:p>
          <a:p>
            <a:pPr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-&gt; Staatliche Beihilfen</a:t>
            </a: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8226480" cy="1414759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Meilensteine: Seitenblick BREXIT </a:t>
            </a:r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0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484784"/>
            <a:ext cx="8240880" cy="4608512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Zwei-Pfeiler-Modell </a:t>
            </a: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(CH überwacht CH; EU überwacht EU).</a:t>
            </a:r>
          </a:p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Wahrung der Organisationsautonomie der Schweiz.</a:t>
            </a:r>
          </a:p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Behörde muss Verständnis für gewachsene Strukturen der Schweiz </a:t>
            </a: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haben (nicht WEKO)</a:t>
            </a:r>
            <a:endParaRPr lang="de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Dilemma mit Prinzip «Unabhängigkeit</a:t>
            </a: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» gemäss INSTA</a:t>
            </a:r>
            <a:endParaRPr lang="de-CH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600"/>
              </a:spcAft>
              <a:buClrTx/>
              <a:buNone/>
              <a:tabLst>
                <a:tab pos="447675" algn="l"/>
                <a:tab pos="4397375" algn="l"/>
              </a:tabLst>
            </a:pP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	Kantone: Behörde	EU: Behörde hat allg.</a:t>
            </a:r>
            <a:b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	erlässt Empfehlungen	Durchgriffsmacht auf</a:t>
            </a:r>
            <a:b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		Erlasse staatl. Behörden</a:t>
            </a:r>
            <a:b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evtl</a:t>
            </a: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. Konflikt mit </a:t>
            </a: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</a:p>
          <a:p>
            <a:pPr indent="0">
              <a:spcAft>
                <a:spcPts val="600"/>
              </a:spcAft>
              <a:buClrTx/>
              <a:buNone/>
              <a:tabLst>
                <a:tab pos="447675" algn="l"/>
                <a:tab pos="4397375" algn="l"/>
              </a:tabLst>
            </a:pP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INSTA: </a:t>
            </a:r>
            <a:r>
              <a:rPr lang="de-CH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décision</a:t>
            </a: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final	Konflikt </a:t>
            </a:r>
            <a:r>
              <a:rPr lang="de-CH" sz="2200" dirty="0">
                <a:latin typeface="Arial" panose="020B0604020202020204" pitchFamily="34" charset="0"/>
                <a:cs typeface="Arial" panose="020B0604020202020204" pitchFamily="34" charset="0"/>
              </a:rPr>
              <a:t>mit Art. 190 BV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indent="0">
              <a:spcAft>
                <a:spcPts val="600"/>
              </a:spcAft>
              <a:buClrTx/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28650" indent="-274638">
              <a:spcAft>
                <a:spcPts val="600"/>
              </a:spcAft>
              <a:buClrTx/>
              <a:buFont typeface="Symbol" panose="05050102010706020507" pitchFamily="18" charset="2"/>
              <a:buChar char="-"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12800" indent="-279400" defTabSz="990600">
              <a:buFont typeface="Arial" panose="020B0604020202020204" pitchFamily="34" charset="0"/>
              <a:buChar char="•"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8226480" cy="1414759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Formelle </a:t>
            </a:r>
            <a:r>
              <a:rPr lang="de-CH" sz="4000" b="1" dirty="0">
                <a:latin typeface="Arial" panose="020B0604020202020204" pitchFamily="34" charset="0"/>
                <a:cs typeface="Arial" panose="020B0604020202020204" pitchFamily="34" charset="0"/>
              </a:rPr>
              <a:t>Kernpunkte aus Sicht der Kantone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 flipH="1">
            <a:off x="3347864" y="3440532"/>
            <a:ext cx="432047" cy="342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2123728" y="4509120"/>
            <a:ext cx="0" cy="180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6516216" y="4869160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5220072" y="3440532"/>
            <a:ext cx="206584" cy="334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137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196752"/>
            <a:ext cx="8096864" cy="504056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ClrTx/>
            </a:pP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Nach dem Willen der EU soll das FHA von 1972 in einem nächsten Schritt (nach INSTA) „modernisiert“ werden (-&gt; Idee Integrationsabkommen) </a:t>
            </a: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Das Thema „Beihilfen“ ist nicht einfach ein Thema der Kantone, sondern aller staatlichen Ebenen </a:t>
            </a:r>
            <a:r>
              <a:rPr lang="de-CH" sz="2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und</a:t>
            </a: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der Wirtschaft, </a:t>
            </a:r>
            <a:r>
              <a:rPr lang="de-CH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es in der Praxis zu einer horizontalen Wirkung kommen sollte: </a:t>
            </a:r>
          </a:p>
          <a:p>
            <a:pPr marL="788987" indent="-342900">
              <a:spcAft>
                <a:spcPts val="600"/>
              </a:spcAft>
              <a:buClrTx/>
              <a:buNone/>
              <a:tabLst>
                <a:tab pos="808038" algn="l"/>
              </a:tabLst>
            </a:pP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	-&gt; Steuerbereich (z.B. Steuererleichterung in NRP-Gebieten)</a:t>
            </a:r>
          </a:p>
          <a:p>
            <a:pPr marL="788987" indent="-342900">
              <a:spcAft>
                <a:spcPts val="600"/>
              </a:spcAft>
              <a:buClrTx/>
              <a:buNone/>
              <a:tabLst>
                <a:tab pos="808038" algn="l"/>
              </a:tabLst>
            </a:pP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	-&gt; Energiebereich</a:t>
            </a:r>
          </a:p>
          <a:p>
            <a:pPr marL="788987" indent="-342900">
              <a:spcAft>
                <a:spcPts val="600"/>
              </a:spcAft>
              <a:buClrTx/>
              <a:buNone/>
              <a:tabLst>
                <a:tab pos="808038" algn="l"/>
              </a:tabLst>
            </a:pP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	-&gt; Staatsgarantien Kantonalbanken</a:t>
            </a:r>
          </a:p>
          <a:p>
            <a:pPr marL="788987" indent="-342900">
              <a:spcAft>
                <a:spcPts val="600"/>
              </a:spcAft>
              <a:buClrTx/>
              <a:buNone/>
              <a:tabLst>
                <a:tab pos="808038" algn="l"/>
              </a:tabLst>
            </a:pP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	-&gt; kantonale Regalrechte</a:t>
            </a:r>
          </a:p>
          <a:p>
            <a:pPr marL="788987" indent="-342900">
              <a:spcAft>
                <a:spcPts val="600"/>
              </a:spcAft>
              <a:buClrTx/>
              <a:buNone/>
              <a:tabLst>
                <a:tab pos="808038" algn="l"/>
              </a:tabLst>
            </a:pPr>
            <a:r>
              <a:rPr lang="de-CH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	-&gt; wirtschaftspolitische Eingriffe (Konjunkturpolitik, Aussenwirtschaftspolitik, Landesversorgung, Strukturpolitik, Art. 100-103 BV)</a:t>
            </a:r>
          </a:p>
          <a:p>
            <a:pPr marL="812800" indent="-279400" defTabSz="990600">
              <a:buFont typeface="Arial" panose="020B0604020202020204" pitchFamily="34" charset="0"/>
              <a:buChar char="•"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188640"/>
            <a:ext cx="8226480" cy="1008112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Weitere Aspekte </a:t>
            </a:r>
          </a:p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82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2503346"/>
          </a:xfrm>
        </p:spPr>
        <p:txBody>
          <a:bodyPr/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Mitwirkung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Kantone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GB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Aussenpolitik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sz="4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683568" y="2924944"/>
            <a:ext cx="8136904" cy="2232248"/>
          </a:xfrm>
        </p:spPr>
        <p:txBody>
          <a:bodyPr/>
          <a:lstStyle/>
          <a:p>
            <a:pPr lvl="2"/>
            <a:r>
              <a:rPr lang="de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 EWR-Abstimmung </a:t>
            </a:r>
          </a:p>
          <a:p>
            <a:pPr lvl="0"/>
            <a:r>
              <a:rPr lang="de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 Verfassung und Gesetz </a:t>
            </a:r>
          </a:p>
          <a:p>
            <a:pPr lvl="0"/>
            <a:r>
              <a:rPr lang="de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 Konferenz der Kantonsregierungen (</a:t>
            </a:r>
            <a:r>
              <a:rPr lang="de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KdK</a:t>
            </a:r>
            <a:r>
              <a:rPr lang="de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45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888912"/>
            <a:ext cx="8096864" cy="820008"/>
          </a:xfrm>
        </p:spPr>
        <p:txBody>
          <a:bodyPr/>
          <a:lstStyle/>
          <a:p>
            <a:pPr indent="0" algn="ctr" defTabSz="99060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Zwei historisch unterschiedliche Ansätze in der Wirtschaftspolitik 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 im Wirtschaftsrecht</a:t>
            </a:r>
          </a:p>
          <a:p>
            <a:pPr indent="0" algn="ctr" defTabSz="990600">
              <a:buNone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de-CH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CH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Staatliche</a:t>
            </a:r>
            <a:r>
              <a:rPr lang="fr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Beihilfen</a:t>
            </a:r>
            <a:r>
              <a:rPr lang="fr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platzhalter 7"/>
          <p:cNvSpPr txBox="1">
            <a:spLocks/>
          </p:cNvSpPr>
          <p:nvPr/>
        </p:nvSpPr>
        <p:spPr>
          <a:xfrm>
            <a:off x="453282" y="2132856"/>
            <a:ext cx="3946281" cy="396044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914400" rtl="0" eaLnBrk="1" latinLnBrk="0" hangingPunct="1">
              <a:lnSpc>
                <a:spcPts val="4080"/>
              </a:lnSpc>
              <a:spcBef>
                <a:spcPts val="0"/>
              </a:spcBef>
              <a:buFontTx/>
              <a:buNone/>
              <a:defRPr sz="4080" kern="1200">
                <a:solidFill>
                  <a:srgbClr val="1A90C6"/>
                </a:solidFill>
                <a:latin typeface="Akzidenz Grotesk BE MdCn" pitchFamily="50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4080"/>
              </a:lnSpc>
              <a:spcBef>
                <a:spcPts val="0"/>
              </a:spcBef>
              <a:buFontTx/>
              <a:buNone/>
              <a:defRPr sz="4080" kern="1200">
                <a:solidFill>
                  <a:srgbClr val="1A90C6"/>
                </a:solidFill>
                <a:latin typeface="Akzidenz Grotesk BE MdCn" pitchFamily="50" charset="0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ts val="4080"/>
              </a:lnSpc>
              <a:spcBef>
                <a:spcPts val="0"/>
              </a:spcBef>
              <a:buFontTx/>
              <a:buNone/>
              <a:defRPr sz="4080" kern="1200">
                <a:solidFill>
                  <a:srgbClr val="1A90C6"/>
                </a:solidFill>
                <a:latin typeface="Akzidenz Grotesk BE MdCn" pitchFamily="50" charset="0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ts val="4080"/>
              </a:lnSpc>
              <a:spcBef>
                <a:spcPts val="0"/>
              </a:spcBef>
              <a:buFontTx/>
              <a:buNone/>
              <a:defRPr sz="4080" kern="1200">
                <a:solidFill>
                  <a:srgbClr val="1A90C6"/>
                </a:solidFill>
                <a:latin typeface="Akzidenz Grotesk BE MdCn" pitchFamily="50" charset="0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ts val="4080"/>
              </a:lnSpc>
              <a:spcBef>
                <a:spcPts val="0"/>
              </a:spcBef>
              <a:buFontTx/>
              <a:buNone/>
              <a:defRPr sz="4080" kern="1200">
                <a:solidFill>
                  <a:srgbClr val="1A90C6"/>
                </a:solidFill>
                <a:latin typeface="Akzidenz Grotesk BE MdCn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endParaRPr lang="de-CH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de-CH" sz="1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endParaRPr lang="de-CH" sz="18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de-CH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Abweichungen vom Grundsatz der Wirtschaftsfreiheit bzw. des Wettbewerbs (Art. 94 BV</a:t>
            </a:r>
            <a:r>
              <a:rPr lang="de-CH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de-CH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de-CH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tabLst>
                <a:tab pos="311150" algn="l"/>
                <a:tab pos="2509838" algn="l"/>
              </a:tabLst>
            </a:pPr>
            <a:endParaRPr lang="de-CH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65200">
              <a:lnSpc>
                <a:spcPct val="100000"/>
              </a:lnSpc>
              <a:tabLst>
                <a:tab pos="2597150" algn="l"/>
              </a:tabLst>
            </a:pPr>
            <a:r>
              <a:rPr lang="de-CH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Bundes-	kantonale</a:t>
            </a:r>
          </a:p>
          <a:p>
            <a:pPr>
              <a:lnSpc>
                <a:spcPct val="100000"/>
              </a:lnSpc>
              <a:tabLst>
                <a:tab pos="2597150" algn="l"/>
              </a:tabLst>
            </a:pPr>
            <a:r>
              <a:rPr lang="de-CH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verfassung	Regalrechte</a:t>
            </a:r>
          </a:p>
          <a:p>
            <a:pPr>
              <a:lnSpc>
                <a:spcPct val="100000"/>
              </a:lnSpc>
              <a:tabLst>
                <a:tab pos="2597150" algn="l"/>
              </a:tabLst>
            </a:pPr>
            <a:endParaRPr lang="de-CH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de-CH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platzhalter 8"/>
          <p:cNvSpPr txBox="1">
            <a:spLocks/>
          </p:cNvSpPr>
          <p:nvPr/>
        </p:nvSpPr>
        <p:spPr>
          <a:xfrm>
            <a:off x="4465809" y="2638721"/>
            <a:ext cx="4118587" cy="37469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endParaRPr lang="de-CH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de-CH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</a:p>
          <a:p>
            <a:pPr algn="ctr">
              <a:buFont typeface="Arial" pitchFamily="34" charset="0"/>
              <a:buNone/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Schaffung eines funktionierenden Binnenmarkts (unverfälschter Wettbewerb)</a:t>
            </a:r>
          </a:p>
          <a:p>
            <a:pPr>
              <a:buFont typeface="Arial" pitchFamily="34" charset="0"/>
              <a:buNone/>
            </a:pPr>
            <a:endParaRPr lang="de-CH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None/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Beihilfenverbot mit Genehmigungsvorbehalt</a:t>
            </a:r>
          </a:p>
          <a:p>
            <a:pPr>
              <a:buFont typeface="Arial" pitchFamily="34" charset="0"/>
              <a:buNone/>
            </a:pPr>
            <a:endParaRPr lang="de-CH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  <a:tabLst>
                <a:tab pos="311150" algn="l"/>
                <a:tab pos="2509838" algn="l"/>
              </a:tabLst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Einzelfreistellung   Gruppenfreistellung</a:t>
            </a:r>
            <a:endParaRPr lang="de-CH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5580112" y="5157192"/>
            <a:ext cx="360039" cy="288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3290066" y="4562049"/>
            <a:ext cx="288032" cy="338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>
            <a:off x="2627784" y="2696018"/>
            <a:ext cx="360039" cy="288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6525102" y="4177973"/>
            <a:ext cx="0" cy="379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6272455" y="2696018"/>
            <a:ext cx="206584" cy="334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H="1">
            <a:off x="1115617" y="4557928"/>
            <a:ext cx="432047" cy="342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7054454" y="5157192"/>
            <a:ext cx="206584" cy="334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683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888912"/>
            <a:ext cx="8096864" cy="4204384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ClrTx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Bestimmungen (Art. 8A INSTA) </a:t>
            </a: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Anwendung durch die Vertragsparteien (Art. 8B INSTA)</a:t>
            </a: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Transparenz und Modalitäten der Zusammenarbeit (Art. 8C INSTA)</a:t>
            </a:r>
          </a:p>
          <a:p>
            <a:pPr marL="457200" indent="-457200">
              <a:spcAft>
                <a:spcPts val="600"/>
              </a:spcAft>
              <a:buClrTx/>
              <a:buNone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Font typeface="Arial" panose="020B0604020202020204" pitchFamily="34" charset="0"/>
              <a:buChar char="•"/>
            </a:pP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8226480" cy="1414759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Inhalt </a:t>
            </a:r>
            <a:r>
              <a:rPr lang="de-CH" sz="4000" b="1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EU-Beihilfenrechts</a:t>
            </a:r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28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888912"/>
            <a:ext cx="8096864" cy="4204384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ClrTx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Weiter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Anwendungsbereich</a:t>
            </a: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Potentiell alle Bereiche betroffen</a:t>
            </a: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Grenzüberschreitender Tatbestand wird weit ausgelegt.</a:t>
            </a: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Umfassende Klagerechte der Wirtschaftsakteure und Mitgliedstaaten.</a:t>
            </a: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Umfassende Untersuchungsbefugnisse / Klagerechte der Kommission, vgl. z.B. im 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Steuerbereich (Ikea, Amazon, Apple, etc.)</a:t>
            </a: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Hohe Bürokratie</a:t>
            </a:r>
          </a:p>
          <a:p>
            <a:pPr marL="457200" indent="-457200">
              <a:spcAft>
                <a:spcPts val="600"/>
              </a:spcAft>
              <a:buClrTx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Rund 100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Mia. Euro genehmigte Beihilfen p.a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spcAft>
                <a:spcPts val="600"/>
              </a:spcAft>
              <a:buClrTx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Font typeface="Arial" panose="020B0604020202020204" pitchFamily="34" charset="0"/>
              <a:buChar char="•"/>
            </a:pP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8226480" cy="1414759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>
                <a:latin typeface="Arial" panose="020B0604020202020204" pitchFamily="34" charset="0"/>
                <a:cs typeface="Arial" panose="020B0604020202020204" pitchFamily="34" charset="0"/>
              </a:rPr>
              <a:t>Merkmale des </a:t>
            </a:r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EU-Beihilfenrechts</a:t>
            </a:r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28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484784"/>
            <a:ext cx="8096864" cy="4824536"/>
          </a:xfrm>
        </p:spPr>
        <p:txBody>
          <a:bodyPr/>
          <a:lstStyle/>
          <a:p>
            <a:pPr indent="0">
              <a:spcAft>
                <a:spcPts val="600"/>
              </a:spcAft>
              <a:buClrTx/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(Positionsbezug zum Verhandlungsmandat, Dez. 2013)</a:t>
            </a:r>
            <a:b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ClrTx/>
            </a:pP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Keine horizontale, allgemeine Regeln im 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InstA</a:t>
            </a:r>
          </a:p>
          <a:p>
            <a:pPr marL="628650" indent="-274638">
              <a:spcAft>
                <a:spcPts val="600"/>
              </a:spcAft>
              <a:buClrTx/>
              <a:buFont typeface="Symbol" panose="05050102010706020507" pitchFamily="18" charset="2"/>
              <a:buChar char="-"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InstA ist ein Verfahrensrecht (kein Integrationsabkommen)</a:t>
            </a:r>
          </a:p>
          <a:p>
            <a:pPr marL="628650" indent="-274638">
              <a:spcAft>
                <a:spcPts val="600"/>
              </a:spcAft>
              <a:buClrTx/>
              <a:buFont typeface="Symbol" panose="05050102010706020507" pitchFamily="18" charset="2"/>
              <a:buChar char="-"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hat mit bilateralem Weg sektorspezifischen, beschränkten 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Marktzugang (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</a:t>
            </a:r>
            <a:r>
              <a:rPr lang="de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Beihilfenthematik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in sektoriellen Abkommen 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angehen)</a:t>
            </a:r>
          </a:p>
          <a:p>
            <a:pPr marL="628650" indent="-274638">
              <a:spcAft>
                <a:spcPts val="600"/>
              </a:spcAft>
              <a:buClrTx/>
              <a:buFont typeface="Symbol" panose="05050102010706020507" pitchFamily="18" charset="2"/>
              <a:buChar char="-"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Keine Wirkung in Bereichen ohne Marktzugang</a:t>
            </a:r>
          </a:p>
          <a:p>
            <a:pPr marL="628650" indent="-274638">
              <a:spcAft>
                <a:spcPts val="600"/>
              </a:spcAft>
              <a:buClrTx/>
              <a:buFont typeface="Symbol" panose="05050102010706020507" pitchFamily="18" charset="2"/>
              <a:buChar char="-"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Erfahrung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im Steuerbereich (EU-Steuerdialog fusste auf Vorwurf 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Beihilfenverstoss von Art. 23 FHA)</a:t>
            </a:r>
          </a:p>
          <a:p>
            <a:pPr marL="812800" indent="-279400" defTabSz="990600">
              <a:buFont typeface="Arial" panose="020B0604020202020204" pitchFamily="34" charset="0"/>
              <a:buChar char="•"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8226480" cy="1414759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Materielle </a:t>
            </a:r>
            <a:r>
              <a:rPr lang="de-CH" sz="4000" b="1" dirty="0">
                <a:latin typeface="Arial" panose="020B0604020202020204" pitchFamily="34" charset="0"/>
                <a:cs typeface="Arial" panose="020B0604020202020204" pitchFamily="34" charset="0"/>
              </a:rPr>
              <a:t>Kernpunkte aus Sicht der </a:t>
            </a:r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Kantone</a:t>
            </a:r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0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484784"/>
            <a:ext cx="8096864" cy="4608512"/>
          </a:xfrm>
        </p:spPr>
        <p:txBody>
          <a:bodyPr/>
          <a:lstStyle/>
          <a:p>
            <a:pPr indent="0">
              <a:spcAft>
                <a:spcPts val="600"/>
              </a:spcAft>
              <a:buClrTx/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600"/>
              </a:spcAft>
              <a:buClrTx/>
              <a:buNone/>
            </a:pPr>
            <a:r>
              <a:rPr lang="de-CH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Entwurf für einen Beschluss des Gemeinsamen Ausschusses nach Art. 29 des Freihandelsabkommens</a:t>
            </a:r>
          </a:p>
          <a:p>
            <a:pPr indent="0">
              <a:spcAft>
                <a:spcPts val="600"/>
              </a:spcAft>
              <a:buClrTx/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spcAft>
                <a:spcPts val="600"/>
              </a:spcAft>
              <a:buClrTx/>
              <a:buNone/>
            </a:pPr>
            <a:r>
              <a:rPr lang="de-CH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Fazit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Die </a:t>
            </a:r>
            <a:r>
              <a:rPr lang="de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Beihilfennorm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des Freihandelsabkommens (Art. 23 Absatz 1 Ziff. </a:t>
            </a:r>
            <a:r>
              <a:rPr lang="de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soll fortan nach Massgabe des INSTA ausgelegt und angewendet werden. </a:t>
            </a:r>
          </a:p>
          <a:p>
            <a:pPr indent="0">
              <a:spcAft>
                <a:spcPts val="600"/>
              </a:spcAft>
              <a:buClrTx/>
              <a:buNone/>
            </a:pPr>
            <a:r>
              <a:rPr lang="de-CH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Kernfrage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normative Kraft dieser Verknüpfung?</a:t>
            </a:r>
          </a:p>
          <a:p>
            <a:pPr marL="446088" indent="0">
              <a:spcAft>
                <a:spcPts val="600"/>
              </a:spcAft>
              <a:buClrTx/>
              <a:buNone/>
              <a:tabLst>
                <a:tab pos="446088" algn="l"/>
                <a:tab pos="811213" algn="l"/>
                <a:tab pos="1165225" algn="l"/>
              </a:tabLst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a)	wenn deklaratorische Norm: Was nützt das?</a:t>
            </a:r>
          </a:p>
          <a:p>
            <a:pPr marL="446088" indent="0">
              <a:spcAft>
                <a:spcPts val="600"/>
              </a:spcAft>
              <a:buClrTx/>
              <a:buNone/>
              <a:tabLst>
                <a:tab pos="446088" algn="l"/>
                <a:tab pos="811213" algn="l"/>
                <a:tab pos="1165225" algn="l"/>
              </a:tabLst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b)	wenn mehr als deklaratorische Norm = horizontale 	Wirkung absehbar.</a:t>
            </a:r>
          </a:p>
          <a:p>
            <a:pPr indent="0">
              <a:spcAft>
                <a:spcPts val="600"/>
              </a:spcAft>
              <a:buClrTx/>
              <a:buNone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Font typeface="Arial" panose="020B0604020202020204" pitchFamily="34" charset="0"/>
              <a:buChar char="•"/>
            </a:pP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8226480" cy="1414759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 ist das Problem versteckt ? </a:t>
            </a:r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0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484784"/>
            <a:ext cx="8096864" cy="4608512"/>
          </a:xfrm>
        </p:spPr>
        <p:txBody>
          <a:bodyPr/>
          <a:lstStyle/>
          <a:p>
            <a:pPr marL="812800" indent="-279400" defTabSz="990600"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April 2017: EU will Regeln zu Beihilfen im INSTA </a:t>
            </a:r>
          </a:p>
          <a:p>
            <a:pPr marL="812800" indent="-279400" defTabSz="990600"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Eckpunkte der Kantone: </a:t>
            </a:r>
          </a:p>
          <a:p>
            <a:pPr marL="812800" indent="-279400" defTabSz="990600">
              <a:buFontTx/>
              <a:buChar char="-"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Nur für künftige Verträge, keine Rückwirkung </a:t>
            </a:r>
          </a:p>
          <a:p>
            <a:pPr marL="812800" indent="-279400" defTabSz="990600">
              <a:buFontTx/>
              <a:buChar char="-"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Keine horizontale Wirkung </a:t>
            </a:r>
          </a:p>
          <a:p>
            <a:pPr marL="812800" indent="-279400" defTabSz="990600">
              <a:buFontTx/>
              <a:buChar char="-"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EU überwacht EU, CH überwacht CH (2-Pfeiler-Ansatz) </a:t>
            </a:r>
          </a:p>
          <a:p>
            <a:pPr marL="812800" indent="-279400" defTabSz="990600">
              <a:buFontTx/>
              <a:buChar char="-"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Dezember 2018: Verhandlungsabschluss </a:t>
            </a: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8226480" cy="1414759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Meilensteine </a:t>
            </a:r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0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651600" y="1484784"/>
            <a:ext cx="8096864" cy="4824536"/>
          </a:xfrm>
        </p:spPr>
        <p:txBody>
          <a:bodyPr/>
          <a:lstStyle/>
          <a:p>
            <a:pPr marL="812800" indent="-279400" defTabSz="990600"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Juni 2019: Brief Bundesrat an EU-Kommission (gestützt auf Haltung der </a:t>
            </a:r>
            <a:r>
              <a:rPr lang="de-CH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KdK</a:t>
            </a: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ist in diesem Punkt präzis.</a:t>
            </a:r>
          </a:p>
          <a:p>
            <a:pPr marL="812800" indent="-279400" defTabSz="990600">
              <a:buNone/>
            </a:pPr>
            <a:endParaRPr lang="de-CH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279400" defTabSz="990600">
              <a:buNone/>
            </a:pPr>
            <a:r>
              <a:rPr lang="de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 klarzustellen, dass die Bestimmungen über die staatlichen Beihilfen im Entwurf des INSTA keine horizontale Wirkung haben, insbesondere nicht auf das Freihandelsabkommen von 1972 vor seiner allfälligen Modernisierung; dies würde insbesondere dadurch erreicht, dass auf den letzten Erwägungsgrund des Beschlussentwurfs des Gemischten Ausschuss des FHA verzichtet wird.</a:t>
            </a: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666000" y="70025"/>
            <a:ext cx="8226480" cy="1414759"/>
          </a:xfrm>
        </p:spPr>
        <p:txBody>
          <a:bodyPr/>
          <a:lstStyle/>
          <a:p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Meilensteine </a:t>
            </a:r>
            <a:endParaRPr lang="de-C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AC91-C128-4D59-887E-58ECC97B0EEE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888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rgbClr val="888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0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dK_PowerPoint_Vorlage_Standard">
  <a:themeElements>
    <a:clrScheme name="Gelb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dK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dK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KdK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KdK_PowerPoint_Vorlage_Standard</Template>
  <TotalTime>0</TotalTime>
  <Words>508</Words>
  <Application>Microsoft Office PowerPoint</Application>
  <PresentationFormat>Bildschirmpräsentation (4:3)</PresentationFormat>
  <Paragraphs>145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KdK_PowerPoint_Vorlage_Standard</vt:lpstr>
      <vt:lpstr>KdK2</vt:lpstr>
      <vt:lpstr>KdK3</vt:lpstr>
      <vt:lpstr>1_KdK3</vt:lpstr>
      <vt:lpstr> Beihilfen und INSTA  </vt:lpstr>
      <vt:lpstr> Mitwirkung der Kantone an der Aussenpolitik   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</vt:vector>
  </TitlesOfParts>
  <Company>Abraxas Informatik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Europaseminare: Kantone &amp; Europa Mitwirkung der Kantone an der Europapolitik</dc:title>
  <dc:creator>Tschumi Monika</dc:creator>
  <cp:lastModifiedBy>Würth Benedikt</cp:lastModifiedBy>
  <cp:revision>556</cp:revision>
  <cp:lastPrinted>2019-01-08T06:41:50Z</cp:lastPrinted>
  <dcterms:created xsi:type="dcterms:W3CDTF">2013-11-11T07:57:25Z</dcterms:created>
  <dcterms:modified xsi:type="dcterms:W3CDTF">2020-08-15T14:02:32Z</dcterms:modified>
</cp:coreProperties>
</file>