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81"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86" r:id="rId11"/>
    <p:sldId id="265" r:id="rId12"/>
    <p:sldId id="268" r:id="rId13"/>
    <p:sldId id="287" r:id="rId14"/>
    <p:sldId id="269" r:id="rId15"/>
    <p:sldId id="271" r:id="rId16"/>
    <p:sldId id="272" r:id="rId17"/>
    <p:sldId id="274" r:id="rId18"/>
    <p:sldId id="288" r:id="rId19"/>
    <p:sldId id="279" r:id="rId20"/>
    <p:sldId id="280" r:id="rId21"/>
    <p:sldId id="281" r:id="rId22"/>
    <p:sldId id="282" r:id="rId23"/>
    <p:sldId id="283" r:id="rId24"/>
    <p:sldId id="284" r:id="rId25"/>
    <p:sldId id="285" r:id="rId26"/>
  </p:sldIdLst>
  <p:sldSz cx="9144000" cy="6858000" type="screen4x3"/>
  <p:notesSz cx="9926638"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p:cViewPr varScale="1">
        <p:scale>
          <a:sx n="78" d="100"/>
          <a:sy n="78" d="100"/>
        </p:scale>
        <p:origin x="1284"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301543" cy="34145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5623372" y="0"/>
            <a:ext cx="4301543" cy="341458"/>
          </a:xfrm>
          <a:prstGeom prst="rect">
            <a:avLst/>
          </a:prstGeom>
        </p:spPr>
        <p:txBody>
          <a:bodyPr vert="horz" lIns="91440" tIns="45720" rIns="91440" bIns="45720" rtlCol="0"/>
          <a:lstStyle>
            <a:lvl1pPr algn="r">
              <a:defRPr sz="1200"/>
            </a:lvl1pPr>
          </a:lstStyle>
          <a:p>
            <a:fld id="{A8527C10-A743-44F2-A247-417E850C8703}" type="datetimeFigureOut">
              <a:rPr lang="de-CH" smtClean="0"/>
              <a:t>21.03.2022</a:t>
            </a:fld>
            <a:endParaRPr lang="de-CH"/>
          </a:p>
        </p:txBody>
      </p:sp>
      <p:sp>
        <p:nvSpPr>
          <p:cNvPr id="4" name="Folienbildplatzhalter 3"/>
          <p:cNvSpPr>
            <a:spLocks noGrp="1" noRot="1" noChangeAspect="1"/>
          </p:cNvSpPr>
          <p:nvPr>
            <p:ph type="sldImg" idx="2"/>
          </p:nvPr>
        </p:nvSpPr>
        <p:spPr>
          <a:xfrm>
            <a:off x="3433763" y="849313"/>
            <a:ext cx="3059112" cy="2293937"/>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992664" y="3271382"/>
            <a:ext cx="7941310" cy="2676584"/>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6456219"/>
            <a:ext cx="4301543" cy="34145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5623372" y="6456219"/>
            <a:ext cx="4301543" cy="341457"/>
          </a:xfrm>
          <a:prstGeom prst="rect">
            <a:avLst/>
          </a:prstGeom>
        </p:spPr>
        <p:txBody>
          <a:bodyPr vert="horz" lIns="91440" tIns="45720" rIns="91440" bIns="45720" rtlCol="0" anchor="b"/>
          <a:lstStyle>
            <a:lvl1pPr algn="r">
              <a:defRPr sz="1200"/>
            </a:lvl1pPr>
          </a:lstStyle>
          <a:p>
            <a:fld id="{23930842-93B4-4A11-B4BD-706102BEA95C}" type="slidenum">
              <a:rPr lang="de-CH" smtClean="0"/>
              <a:t>‹Nr.›</a:t>
            </a:fld>
            <a:endParaRPr lang="de-CH"/>
          </a:p>
        </p:txBody>
      </p:sp>
    </p:spTree>
    <p:extLst>
      <p:ext uri="{BB962C8B-B14F-4D97-AF65-F5344CB8AC3E}">
        <p14:creationId xmlns:p14="http://schemas.microsoft.com/office/powerpoint/2010/main" val="2887986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5"/>
          </p:nvPr>
        </p:nvSpPr>
        <p:spPr/>
        <p:txBody>
          <a:bodyPr/>
          <a:lstStyle/>
          <a:p>
            <a:fld id="{23930842-93B4-4A11-B4BD-706102BEA95C}" type="slidenum">
              <a:rPr lang="de-CH" smtClean="0"/>
              <a:t>16</a:t>
            </a:fld>
            <a:endParaRPr lang="de-CH"/>
          </a:p>
        </p:txBody>
      </p:sp>
    </p:spTree>
    <p:extLst>
      <p:ext uri="{BB962C8B-B14F-4D97-AF65-F5344CB8AC3E}">
        <p14:creationId xmlns:p14="http://schemas.microsoft.com/office/powerpoint/2010/main" val="1191158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2CDDF-E9BB-4438-BD7A-8F6A0781E7A9}"/>
              </a:ext>
            </a:extLst>
          </p:cNvPr>
          <p:cNvSpPr>
            <a:spLocks noGrp="1"/>
          </p:cNvSpPr>
          <p:nvPr>
            <p:ph type="ctrTitle"/>
          </p:nvPr>
        </p:nvSpPr>
        <p:spPr>
          <a:xfrm>
            <a:off x="1143000" y="1122363"/>
            <a:ext cx="6858000" cy="2387600"/>
          </a:xfrm>
        </p:spPr>
        <p:txBody>
          <a:bodyPr anchor="b"/>
          <a:lstStyle>
            <a:lvl1pPr algn="ctr">
              <a:defRPr sz="4500"/>
            </a:lvl1pPr>
          </a:lstStyle>
          <a:p>
            <a:r>
              <a:rPr lang="de-DE"/>
              <a:t>Mastertitelformat bearbeiten</a:t>
            </a:r>
            <a:endParaRPr lang="de-CH"/>
          </a:p>
        </p:txBody>
      </p:sp>
      <p:sp>
        <p:nvSpPr>
          <p:cNvPr id="3" name="Untertitel 2">
            <a:extLst>
              <a:ext uri="{FF2B5EF4-FFF2-40B4-BE49-F238E27FC236}">
                <a16:creationId xmlns:a16="http://schemas.microsoft.com/office/drawing/2014/main" id="{3FB132E9-1783-4886-A05D-06B266DA95B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36871EEF-E449-4E92-93D5-F041F99E443D}"/>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5" name="Fußzeilenplatzhalter 4">
            <a:extLst>
              <a:ext uri="{FF2B5EF4-FFF2-40B4-BE49-F238E27FC236}">
                <a16:creationId xmlns:a16="http://schemas.microsoft.com/office/drawing/2014/main" id="{6CD49B91-2CF4-4A12-A173-5C44BFE7E086}"/>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74514F28-DFF3-4B42-BFA5-DBBB5334FB6A}"/>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478269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23B25-7377-4E8D-9E6A-3AE574B19248}"/>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E6397B6B-CE31-4BE9-893F-68E155E7945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3326FF27-9663-47D3-B9B4-4CF65006A7D0}"/>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5" name="Fußzeilenplatzhalter 4">
            <a:extLst>
              <a:ext uri="{FF2B5EF4-FFF2-40B4-BE49-F238E27FC236}">
                <a16:creationId xmlns:a16="http://schemas.microsoft.com/office/drawing/2014/main" id="{CB59AF36-BEB5-4174-89FA-C306E0A791DE}"/>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22189FB9-57B6-47B6-91B5-D54E9B7F6EB5}"/>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500788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53C8F1C-1E87-4A2C-A5C9-3ED14E0195FE}"/>
              </a:ext>
            </a:extLst>
          </p:cNvPr>
          <p:cNvSpPr>
            <a:spLocks noGrp="1"/>
          </p:cNvSpPr>
          <p:nvPr>
            <p:ph type="title" orient="vert"/>
          </p:nvPr>
        </p:nvSpPr>
        <p:spPr>
          <a:xfrm>
            <a:off x="6543675" y="365125"/>
            <a:ext cx="1971675"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AEEAD96B-B796-4CE4-9F3C-99EBB163282A}"/>
              </a:ext>
            </a:extLst>
          </p:cNvPr>
          <p:cNvSpPr>
            <a:spLocks noGrp="1"/>
          </p:cNvSpPr>
          <p:nvPr>
            <p:ph type="body" orient="vert" idx="1"/>
          </p:nvPr>
        </p:nvSpPr>
        <p:spPr>
          <a:xfrm>
            <a:off x="628650"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AD488396-4B57-4A0D-A966-C6273A643B12}"/>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5" name="Fußzeilenplatzhalter 4">
            <a:extLst>
              <a:ext uri="{FF2B5EF4-FFF2-40B4-BE49-F238E27FC236}">
                <a16:creationId xmlns:a16="http://schemas.microsoft.com/office/drawing/2014/main" id="{B0D4C65F-86B2-4242-A2C9-CF62F4730E3B}"/>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D0FEC174-7EA5-4173-9B9F-88447683E275}"/>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13170296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3/21/2022</a:t>
            </a:fld>
            <a:endParaRPr lang="en-US"/>
          </a:p>
        </p:txBody>
      </p:sp>
      <p:sp>
        <p:nvSpPr>
          <p:cNvPr id="4" name="Holder 4"/>
          <p:cNvSpPr>
            <a:spLocks noGrp="1"/>
          </p:cNvSpPr>
          <p:nvPr>
            <p:ph type="sldNum" sz="quarter" idx="7"/>
          </p:nvPr>
        </p:nvSpPr>
        <p:spPr/>
        <p:txBody>
          <a:bodyPr lIns="0" tIns="0" rIns="0" bIns="0"/>
          <a:lstStyle>
            <a:lvl1pPr>
              <a:defRPr sz="950" b="0" i="0">
                <a:solidFill>
                  <a:srgbClr val="878A8D"/>
                </a:solidFill>
                <a:latin typeface="Times New Roman"/>
                <a:cs typeface="Times New Roman"/>
              </a:defRPr>
            </a:lvl1p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35726513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3/21/2022</a:t>
            </a:fld>
            <a:endParaRPr lang="en-US"/>
          </a:p>
        </p:txBody>
      </p:sp>
      <p:sp>
        <p:nvSpPr>
          <p:cNvPr id="5" name="Holder 5"/>
          <p:cNvSpPr>
            <a:spLocks noGrp="1"/>
          </p:cNvSpPr>
          <p:nvPr>
            <p:ph type="sldNum" sz="quarter" idx="7"/>
          </p:nvPr>
        </p:nvSpPr>
        <p:spPr/>
        <p:txBody>
          <a:bodyPr lIns="0" tIns="0" rIns="0" bIns="0"/>
          <a:lstStyle>
            <a:lvl1pPr>
              <a:defRPr sz="950" b="0" i="0">
                <a:solidFill>
                  <a:srgbClr val="878A8D"/>
                </a:solidFill>
                <a:latin typeface="Times New Roman"/>
                <a:cs typeface="Times New Roman"/>
              </a:defRPr>
            </a:lvl1p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2416161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341C41-AF18-47BC-B6B3-877F4C386AB2}"/>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F618BDDA-BEBB-4E5C-8F69-9B4EC089D7D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CDBA74C5-F03F-4F01-9FEB-FBE3CED74740}"/>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5" name="Fußzeilenplatzhalter 4">
            <a:extLst>
              <a:ext uri="{FF2B5EF4-FFF2-40B4-BE49-F238E27FC236}">
                <a16:creationId xmlns:a16="http://schemas.microsoft.com/office/drawing/2014/main" id="{92FC293A-DB85-4EFD-BFF1-7F6D1825A130}"/>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38C5166-E0BC-4935-987D-C494458B67CA}"/>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2135820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D18773-B041-48A3-A41B-34BF6604FD49}"/>
              </a:ext>
            </a:extLst>
          </p:cNvPr>
          <p:cNvSpPr>
            <a:spLocks noGrp="1"/>
          </p:cNvSpPr>
          <p:nvPr>
            <p:ph type="title"/>
          </p:nvPr>
        </p:nvSpPr>
        <p:spPr>
          <a:xfrm>
            <a:off x="623888" y="1709739"/>
            <a:ext cx="7886700" cy="2852737"/>
          </a:xfrm>
        </p:spPr>
        <p:txBody>
          <a:bodyPr anchor="b"/>
          <a:lstStyle>
            <a:lvl1pPr>
              <a:defRPr sz="4500"/>
            </a:lvl1pPr>
          </a:lstStyle>
          <a:p>
            <a:r>
              <a:rPr lang="de-DE"/>
              <a:t>Mastertitelformat bearbeiten</a:t>
            </a:r>
            <a:endParaRPr lang="de-CH"/>
          </a:p>
        </p:txBody>
      </p:sp>
      <p:sp>
        <p:nvSpPr>
          <p:cNvPr id="3" name="Textplatzhalter 2">
            <a:extLst>
              <a:ext uri="{FF2B5EF4-FFF2-40B4-BE49-F238E27FC236}">
                <a16:creationId xmlns:a16="http://schemas.microsoft.com/office/drawing/2014/main" id="{22A28635-B05E-467A-8DC9-D793A7CA184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119D695-A735-4AFF-8A25-6597D9E84432}"/>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5" name="Fußzeilenplatzhalter 4">
            <a:extLst>
              <a:ext uri="{FF2B5EF4-FFF2-40B4-BE49-F238E27FC236}">
                <a16:creationId xmlns:a16="http://schemas.microsoft.com/office/drawing/2014/main" id="{E413CF20-08BE-4D8C-8786-C6846D871BE4}"/>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696FE52-0112-4BA4-A777-03259961F968}"/>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35028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93690F-81FF-47CC-8C0B-8F51562C396C}"/>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5BF8F009-9083-41C9-AA08-5E8B742C36D9}"/>
              </a:ext>
            </a:extLst>
          </p:cNvPr>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A2F66A6B-5567-4C5E-BF5D-BDB5084ED4DD}"/>
              </a:ext>
            </a:extLst>
          </p:cNvPr>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AA19E98F-67B3-440C-9BE8-15CEED240A8E}"/>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6" name="Fußzeilenplatzhalter 5">
            <a:extLst>
              <a:ext uri="{FF2B5EF4-FFF2-40B4-BE49-F238E27FC236}">
                <a16:creationId xmlns:a16="http://schemas.microsoft.com/office/drawing/2014/main" id="{5632CFEF-5C6E-4A81-AA6A-6170489CB365}"/>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167AE7FD-D254-4A9B-BF09-ABB68F8FBF95}"/>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50700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10E0B9-4EDC-4BD0-9567-7166D80CFEEE}"/>
              </a:ext>
            </a:extLst>
          </p:cNvPr>
          <p:cNvSpPr>
            <a:spLocks noGrp="1"/>
          </p:cNvSpPr>
          <p:nvPr>
            <p:ph type="title"/>
          </p:nvPr>
        </p:nvSpPr>
        <p:spPr>
          <a:xfrm>
            <a:off x="629841" y="365126"/>
            <a:ext cx="78867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AA5536D4-FEB3-48FF-8C07-82469C7ADAC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Inhaltsplatzhalter 3">
            <a:extLst>
              <a:ext uri="{FF2B5EF4-FFF2-40B4-BE49-F238E27FC236}">
                <a16:creationId xmlns:a16="http://schemas.microsoft.com/office/drawing/2014/main" id="{FEC04958-595C-429B-9325-F5663082CF66}"/>
              </a:ext>
            </a:extLst>
          </p:cNvPr>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6BF563B8-CB58-42AB-A87A-7B2E654983D7}"/>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Inhaltsplatzhalter 5">
            <a:extLst>
              <a:ext uri="{FF2B5EF4-FFF2-40B4-BE49-F238E27FC236}">
                <a16:creationId xmlns:a16="http://schemas.microsoft.com/office/drawing/2014/main" id="{2FE318F1-3864-48BB-9696-F05A4E4E9449}"/>
              </a:ext>
            </a:extLst>
          </p:cNvPr>
          <p:cNvSpPr>
            <a:spLocks noGrp="1"/>
          </p:cNvSpPr>
          <p:nvPr>
            <p:ph sz="quarter" idx="4"/>
          </p:nvPr>
        </p:nvSpPr>
        <p:spPr>
          <a:xfrm>
            <a:off x="4629150"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8CEC9DFB-8FFC-433E-B389-CBE116638E54}"/>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8" name="Fußzeilenplatzhalter 7">
            <a:extLst>
              <a:ext uri="{FF2B5EF4-FFF2-40B4-BE49-F238E27FC236}">
                <a16:creationId xmlns:a16="http://schemas.microsoft.com/office/drawing/2014/main" id="{518A216F-7A35-4574-84E8-E196CDBE4E80}"/>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37EBE196-E0EF-4B94-B5D4-6271E757BEB3}"/>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160974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6FAD07-B9A7-4FDB-92DE-0CF0556ED0E7}"/>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187EA614-C26C-4BCB-8D18-EC80BCABE2C7}"/>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4" name="Fußzeilenplatzhalter 3">
            <a:extLst>
              <a:ext uri="{FF2B5EF4-FFF2-40B4-BE49-F238E27FC236}">
                <a16:creationId xmlns:a16="http://schemas.microsoft.com/office/drawing/2014/main" id="{5D6C1F2B-8673-4C9B-9B54-45F4A1EA052D}"/>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2C33BAD5-19D5-4F16-981F-B3B50CF689B9}"/>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1862466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FFE7E08-12D3-4680-B83F-D4C4F85FD31D}"/>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3" name="Fußzeilenplatzhalter 2">
            <a:extLst>
              <a:ext uri="{FF2B5EF4-FFF2-40B4-BE49-F238E27FC236}">
                <a16:creationId xmlns:a16="http://schemas.microsoft.com/office/drawing/2014/main" id="{72B7F349-1C3A-4DB3-B520-6832937378D9}"/>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573E3F8B-8EB2-4965-B57F-9096C5DDD01E}"/>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1361896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DB77B5-D954-4078-8E9D-4F77D4B2A706}"/>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C8916596-2BE0-4FC1-AB3B-29961FBAC5D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37E43EA5-8207-4E6A-A1D1-FD8F646AED4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53E4A8CC-E755-48E0-B39D-7BA2B1973B8E}"/>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6" name="Fußzeilenplatzhalter 5">
            <a:extLst>
              <a:ext uri="{FF2B5EF4-FFF2-40B4-BE49-F238E27FC236}">
                <a16:creationId xmlns:a16="http://schemas.microsoft.com/office/drawing/2014/main" id="{B8369461-7103-4187-B9EE-B5BB4EE77E3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209CBE6E-044C-4E56-8276-854850B2ADEA}"/>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3382702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DD2F6-0121-4C2A-BD52-F5CEEF838109}"/>
              </a:ext>
            </a:extLst>
          </p:cNvPr>
          <p:cNvSpPr>
            <a:spLocks noGrp="1"/>
          </p:cNvSpPr>
          <p:nvPr>
            <p:ph type="title"/>
          </p:nvPr>
        </p:nvSpPr>
        <p:spPr>
          <a:xfrm>
            <a:off x="629841" y="457200"/>
            <a:ext cx="2949178" cy="1600200"/>
          </a:xfrm>
        </p:spPr>
        <p:txBody>
          <a:bodyPr anchor="b"/>
          <a:lstStyle>
            <a:lvl1pPr>
              <a:defRPr sz="2400"/>
            </a:lvl1pPr>
          </a:lstStyle>
          <a:p>
            <a:r>
              <a:rPr lang="de-DE"/>
              <a:t>Mastertitelformat bearbeiten</a:t>
            </a:r>
            <a:endParaRPr lang="de-CH"/>
          </a:p>
        </p:txBody>
      </p:sp>
      <p:sp>
        <p:nvSpPr>
          <p:cNvPr id="3" name="Bildplatzhalter 2">
            <a:extLst>
              <a:ext uri="{FF2B5EF4-FFF2-40B4-BE49-F238E27FC236}">
                <a16:creationId xmlns:a16="http://schemas.microsoft.com/office/drawing/2014/main" id="{BEAD39A3-BFD4-461E-8ECF-A6C21CAE510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de-CH"/>
          </a:p>
        </p:txBody>
      </p:sp>
      <p:sp>
        <p:nvSpPr>
          <p:cNvPr id="4" name="Textplatzhalter 3">
            <a:extLst>
              <a:ext uri="{FF2B5EF4-FFF2-40B4-BE49-F238E27FC236}">
                <a16:creationId xmlns:a16="http://schemas.microsoft.com/office/drawing/2014/main" id="{4906A051-7290-4F87-A9D5-908DAFD7CB1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umsplatzhalter 4">
            <a:extLst>
              <a:ext uri="{FF2B5EF4-FFF2-40B4-BE49-F238E27FC236}">
                <a16:creationId xmlns:a16="http://schemas.microsoft.com/office/drawing/2014/main" id="{50D0B5D6-7207-427D-B189-8EA036050826}"/>
              </a:ext>
            </a:extLst>
          </p:cNvPr>
          <p:cNvSpPr>
            <a:spLocks noGrp="1"/>
          </p:cNvSpPr>
          <p:nvPr>
            <p:ph type="dt" sz="half" idx="10"/>
          </p:nvPr>
        </p:nvSpPr>
        <p:spPr/>
        <p:txBody>
          <a:bodyPr/>
          <a:lstStyle/>
          <a:p>
            <a:fld id="{1D8BD707-D9CF-40AE-B4C6-C98DA3205C09}" type="datetimeFigureOut">
              <a:rPr lang="en-US" smtClean="0"/>
              <a:t>3/21/2022</a:t>
            </a:fld>
            <a:endParaRPr lang="en-US"/>
          </a:p>
        </p:txBody>
      </p:sp>
      <p:sp>
        <p:nvSpPr>
          <p:cNvPr id="6" name="Fußzeilenplatzhalter 5">
            <a:extLst>
              <a:ext uri="{FF2B5EF4-FFF2-40B4-BE49-F238E27FC236}">
                <a16:creationId xmlns:a16="http://schemas.microsoft.com/office/drawing/2014/main" id="{03755FF5-7419-4ED1-8F82-806BA048B6EA}"/>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8F2BC3E4-F1A1-40ED-B965-2C16F194A660}"/>
              </a:ext>
            </a:extLst>
          </p:cNvPr>
          <p:cNvSpPr>
            <a:spLocks noGrp="1"/>
          </p:cNvSpPr>
          <p:nvPr>
            <p:ph type="sldNum" sz="quarter" idx="12"/>
          </p:nvPr>
        </p:nvSpPr>
        <p:spPr/>
        <p:txBody>
          <a:body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295872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4107914-EB88-490F-9620-88F482DC49B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B5E1B081-7A25-40E8-B903-FE7B21584BC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0C273FDC-8316-4F32-A83C-5A860E39A9B8}"/>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t>3/21/2022</a:t>
            </a:fld>
            <a:endParaRPr lang="en-US"/>
          </a:p>
        </p:txBody>
      </p:sp>
      <p:sp>
        <p:nvSpPr>
          <p:cNvPr id="5" name="Fußzeilenplatzhalter 4">
            <a:extLst>
              <a:ext uri="{FF2B5EF4-FFF2-40B4-BE49-F238E27FC236}">
                <a16:creationId xmlns:a16="http://schemas.microsoft.com/office/drawing/2014/main" id="{23990BFB-0E74-49B7-AE43-1A26178A7F9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EE3AC9FF-31F2-496F-9ECF-21AA1648E34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R="44450" algn="r">
              <a:lnSpc>
                <a:spcPts val="1135"/>
              </a:lnSpc>
            </a:pPr>
            <a:r>
              <a:rPr lang="de-CH" spc="-5"/>
              <a:t>Föderalismus</a:t>
            </a:r>
          </a:p>
          <a:p>
            <a:pPr marR="43180" algn="r">
              <a:lnSpc>
                <a:spcPct val="100000"/>
              </a:lnSpc>
              <a:spcBef>
                <a:spcPts val="265"/>
              </a:spcBef>
            </a:pPr>
            <a:fld id="{81D60167-4931-47E6-BA6A-407CBD079E47}" type="slidenum">
              <a:rPr spc="-5" smtClean="0">
                <a:solidFill>
                  <a:srgbClr val="888888"/>
                </a:solidFill>
              </a:rPr>
              <a:t>‹Nr.›</a:t>
            </a:fld>
            <a:endParaRPr spc="-5" dirty="0">
              <a:solidFill>
                <a:srgbClr val="888888"/>
              </a:solidFill>
            </a:endParaRPr>
          </a:p>
        </p:txBody>
      </p:sp>
    </p:spTree>
    <p:extLst>
      <p:ext uri="{BB962C8B-B14F-4D97-AF65-F5344CB8AC3E}">
        <p14:creationId xmlns:p14="http://schemas.microsoft.com/office/powerpoint/2010/main" val="2698027814"/>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152400"/>
            <a:ext cx="9144000" cy="6858000"/>
          </a:xfrm>
          <a:custGeom>
            <a:avLst/>
            <a:gdLst/>
            <a:ahLst/>
            <a:cxnLst/>
            <a:rect l="l" t="t" r="r" b="b"/>
            <a:pathLst>
              <a:path w="9144000" h="6858000">
                <a:moveTo>
                  <a:pt x="9143999" y="0"/>
                </a:moveTo>
                <a:lnTo>
                  <a:pt x="0" y="0"/>
                </a:lnTo>
                <a:lnTo>
                  <a:pt x="0" y="6857998"/>
                </a:lnTo>
                <a:lnTo>
                  <a:pt x="9143999" y="6857998"/>
                </a:lnTo>
                <a:lnTo>
                  <a:pt x="9143999" y="0"/>
                </a:lnTo>
                <a:close/>
              </a:path>
            </a:pathLst>
          </a:custGeom>
          <a:solidFill>
            <a:schemeClr val="bg1"/>
          </a:solidFill>
        </p:spPr>
        <p:txBody>
          <a:bodyPr wrap="square" lIns="0" tIns="0" rIns="0" bIns="0" rtlCol="0"/>
          <a:lstStyle/>
          <a:p>
            <a:endParaRPr dirty="0"/>
          </a:p>
        </p:txBody>
      </p:sp>
      <p:sp>
        <p:nvSpPr>
          <p:cNvPr id="4" name="object 4"/>
          <p:cNvSpPr txBox="1">
            <a:spLocks noGrp="1"/>
          </p:cNvSpPr>
          <p:nvPr>
            <p:ph type="title"/>
          </p:nvPr>
        </p:nvSpPr>
        <p:spPr>
          <a:xfrm>
            <a:off x="1614932" y="1556101"/>
            <a:ext cx="6386068" cy="1857945"/>
          </a:xfrm>
          <a:prstGeom prst="rect">
            <a:avLst/>
          </a:prstGeom>
        </p:spPr>
        <p:txBody>
          <a:bodyPr vert="horz" wrap="square" lIns="0" tIns="12700" rIns="0" bIns="0" rtlCol="0">
            <a:spAutoFit/>
          </a:bodyPr>
          <a:lstStyle/>
          <a:p>
            <a:pPr marL="12700" marR="5080">
              <a:lnSpc>
                <a:spcPct val="100699"/>
              </a:lnSpc>
              <a:spcBef>
                <a:spcPts val="100"/>
              </a:spcBef>
            </a:pPr>
            <a:r>
              <a:rPr lang="de-CH" sz="4000" spc="5" dirty="0"/>
              <a:t>Grossbaustelle </a:t>
            </a:r>
            <a:r>
              <a:rPr sz="4000" spc="10" dirty="0" err="1"/>
              <a:t>Föderalismus</a:t>
            </a:r>
            <a:r>
              <a:rPr sz="4000" spc="10" dirty="0"/>
              <a:t> </a:t>
            </a:r>
            <a:r>
              <a:rPr sz="4000" spc="15" dirty="0"/>
              <a:t> </a:t>
            </a:r>
            <a:r>
              <a:rPr lang="de-CH" sz="4000" spc="15" dirty="0"/>
              <a:t>- </a:t>
            </a:r>
            <a:r>
              <a:rPr sz="4000" spc="10" dirty="0"/>
              <a:t>Eine</a:t>
            </a:r>
            <a:r>
              <a:rPr sz="4000" spc="-80" dirty="0"/>
              <a:t> </a:t>
            </a:r>
            <a:r>
              <a:rPr sz="4000" spc="10" dirty="0" err="1"/>
              <a:t>Standortbestimmung</a:t>
            </a:r>
            <a:r>
              <a:rPr lang="de-CH" sz="4000" spc="10" dirty="0"/>
              <a:t> vor und nach Corona </a:t>
            </a:r>
            <a:endParaRPr sz="4000" dirty="0"/>
          </a:p>
        </p:txBody>
      </p:sp>
      <p:sp>
        <p:nvSpPr>
          <p:cNvPr id="5" name="object 5"/>
          <p:cNvSpPr txBox="1"/>
          <p:nvPr/>
        </p:nvSpPr>
        <p:spPr>
          <a:xfrm>
            <a:off x="1614932" y="4654041"/>
            <a:ext cx="4606290" cy="1405513"/>
          </a:xfrm>
          <a:prstGeom prst="rect">
            <a:avLst/>
          </a:prstGeom>
        </p:spPr>
        <p:txBody>
          <a:bodyPr vert="horz" wrap="square" lIns="0" tIns="12700" rIns="0" bIns="0" rtlCol="0">
            <a:spAutoFit/>
          </a:bodyPr>
          <a:lstStyle/>
          <a:p>
            <a:pPr marL="15240">
              <a:lnSpc>
                <a:spcPct val="100000"/>
              </a:lnSpc>
              <a:spcBef>
                <a:spcPts val="100"/>
              </a:spcBef>
            </a:pPr>
            <a:r>
              <a:rPr lang="de-CH" sz="1450" dirty="0">
                <a:latin typeface="Times New Roman"/>
                <a:cs typeface="Times New Roman"/>
              </a:rPr>
              <a:t>St. Gallen</a:t>
            </a:r>
            <a:r>
              <a:rPr sz="1450" dirty="0">
                <a:latin typeface="Times New Roman"/>
                <a:cs typeface="Times New Roman"/>
              </a:rPr>
              <a:t>,</a:t>
            </a:r>
            <a:r>
              <a:rPr sz="1450" spc="-65" dirty="0">
                <a:latin typeface="Times New Roman"/>
                <a:cs typeface="Times New Roman"/>
              </a:rPr>
              <a:t> </a:t>
            </a:r>
            <a:r>
              <a:rPr lang="de-CH" sz="1450" spc="-65" dirty="0">
                <a:latin typeface="Times New Roman"/>
                <a:cs typeface="Times New Roman"/>
              </a:rPr>
              <a:t>21. März 2022 </a:t>
            </a:r>
            <a:endParaRPr sz="1450" dirty="0">
              <a:latin typeface="Times New Roman"/>
              <a:cs typeface="Times New Roman"/>
            </a:endParaRPr>
          </a:p>
          <a:p>
            <a:pPr>
              <a:lnSpc>
                <a:spcPct val="100000"/>
              </a:lnSpc>
            </a:pPr>
            <a:endParaRPr sz="1600" dirty="0">
              <a:latin typeface="Times New Roman"/>
              <a:cs typeface="Times New Roman"/>
            </a:endParaRPr>
          </a:p>
          <a:p>
            <a:pPr>
              <a:lnSpc>
                <a:spcPct val="100000"/>
              </a:lnSpc>
            </a:pPr>
            <a:endParaRPr sz="1400" dirty="0">
              <a:latin typeface="Times New Roman"/>
              <a:cs typeface="Times New Roman"/>
            </a:endParaRPr>
          </a:p>
          <a:p>
            <a:pPr marL="12700">
              <a:lnSpc>
                <a:spcPct val="100000"/>
              </a:lnSpc>
            </a:pPr>
            <a:r>
              <a:rPr sz="1450" i="1" dirty="0">
                <a:latin typeface="Times New Roman"/>
                <a:cs typeface="Times New Roman"/>
              </a:rPr>
              <a:t>Referat</a:t>
            </a:r>
            <a:r>
              <a:rPr sz="1450" i="1" spc="-50" dirty="0">
                <a:latin typeface="Times New Roman"/>
                <a:cs typeface="Times New Roman"/>
              </a:rPr>
              <a:t> </a:t>
            </a:r>
            <a:r>
              <a:rPr sz="1450" i="1" dirty="0">
                <a:latin typeface="Times New Roman"/>
                <a:cs typeface="Times New Roman"/>
              </a:rPr>
              <a:t>von</a:t>
            </a:r>
            <a:r>
              <a:rPr sz="1450" i="1" spc="-10" dirty="0">
                <a:latin typeface="Times New Roman"/>
                <a:cs typeface="Times New Roman"/>
              </a:rPr>
              <a:t> </a:t>
            </a:r>
            <a:r>
              <a:rPr lang="de-CH" sz="1450" i="1" spc="-5" dirty="0">
                <a:latin typeface="Times New Roman"/>
                <a:cs typeface="Times New Roman"/>
              </a:rPr>
              <a:t>Ständerat </a:t>
            </a:r>
            <a:r>
              <a:rPr sz="1450" i="1" dirty="0">
                <a:latin typeface="Times New Roman"/>
                <a:cs typeface="Times New Roman"/>
              </a:rPr>
              <a:t>Be</a:t>
            </a:r>
            <a:r>
              <a:rPr lang="de-CH" sz="1450" i="1" dirty="0" err="1">
                <a:latin typeface="Times New Roman"/>
                <a:cs typeface="Times New Roman"/>
              </a:rPr>
              <a:t>ni</a:t>
            </a:r>
            <a:r>
              <a:rPr sz="1450" i="1" spc="-55" dirty="0">
                <a:latin typeface="Times New Roman"/>
                <a:cs typeface="Times New Roman"/>
              </a:rPr>
              <a:t> </a:t>
            </a:r>
            <a:r>
              <a:rPr sz="1450" i="1" spc="-5" dirty="0">
                <a:latin typeface="Times New Roman"/>
                <a:cs typeface="Times New Roman"/>
              </a:rPr>
              <a:t>Würth,</a:t>
            </a:r>
            <a:r>
              <a:rPr lang="de-CH" sz="1450" i="1" spc="-5" dirty="0">
                <a:latin typeface="Times New Roman"/>
                <a:cs typeface="Times New Roman"/>
              </a:rPr>
              <a:t> ehem. Regierungsrat des Kantons St. Gallen und </a:t>
            </a:r>
            <a:r>
              <a:rPr sz="1450" i="1" dirty="0">
                <a:latin typeface="Times New Roman"/>
                <a:cs typeface="Times New Roman"/>
              </a:rPr>
              <a:t>Präsident</a:t>
            </a:r>
            <a:r>
              <a:rPr sz="1450" i="1" spc="-40" dirty="0">
                <a:latin typeface="Times New Roman"/>
                <a:cs typeface="Times New Roman"/>
              </a:rPr>
              <a:t> </a:t>
            </a:r>
            <a:r>
              <a:rPr sz="1450" i="1" dirty="0">
                <a:latin typeface="Times New Roman"/>
                <a:cs typeface="Times New Roman"/>
              </a:rPr>
              <a:t>der</a:t>
            </a:r>
            <a:r>
              <a:rPr sz="1450" i="1" spc="-10" dirty="0">
                <a:latin typeface="Times New Roman"/>
                <a:cs typeface="Times New Roman"/>
              </a:rPr>
              <a:t> </a:t>
            </a:r>
            <a:r>
              <a:rPr lang="de-CH" sz="1450" i="1" dirty="0">
                <a:latin typeface="Times New Roman"/>
                <a:cs typeface="Times New Roman"/>
              </a:rPr>
              <a:t>Konferenz der Kantonsregierungen </a:t>
            </a:r>
            <a:endParaRPr sz="1450" dirty="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D063AD-F0E1-4BB8-9D44-D948C49B36B2}"/>
              </a:ext>
            </a:extLst>
          </p:cNvPr>
          <p:cNvSpPr>
            <a:spLocks noGrp="1"/>
          </p:cNvSpPr>
          <p:nvPr>
            <p:ph type="title"/>
          </p:nvPr>
        </p:nvSpPr>
        <p:spPr/>
        <p:txBody>
          <a:bodyPr/>
          <a:lstStyle/>
          <a:p>
            <a:r>
              <a:rPr lang="de-CH" b="1" dirty="0"/>
              <a:t>OECD-Steuerreform: eine neue Zäsur mit Herausforderungen </a:t>
            </a:r>
          </a:p>
        </p:txBody>
      </p:sp>
      <p:sp>
        <p:nvSpPr>
          <p:cNvPr id="3" name="Inhaltsplatzhalter 2">
            <a:extLst>
              <a:ext uri="{FF2B5EF4-FFF2-40B4-BE49-F238E27FC236}">
                <a16:creationId xmlns:a16="http://schemas.microsoft.com/office/drawing/2014/main" id="{BDBA3579-2F6A-4E08-8DF9-506798E213AA}"/>
              </a:ext>
            </a:extLst>
          </p:cNvPr>
          <p:cNvSpPr>
            <a:spLocks noGrp="1"/>
          </p:cNvSpPr>
          <p:nvPr>
            <p:ph idx="1"/>
          </p:nvPr>
        </p:nvSpPr>
        <p:spPr>
          <a:xfrm>
            <a:off x="628650" y="1600200"/>
            <a:ext cx="7886700" cy="4576763"/>
          </a:xfrm>
        </p:spPr>
        <p:txBody>
          <a:bodyPr>
            <a:normAutofit/>
          </a:bodyPr>
          <a:lstStyle/>
          <a:p>
            <a:r>
              <a:rPr lang="de-CH" dirty="0"/>
              <a:t>Die OECD-Steuerreform passt weder materiell noch prozedural (Zeitplan, VA am 18.6.23) in den schweizerischen Föderalismus </a:t>
            </a:r>
          </a:p>
          <a:p>
            <a:r>
              <a:rPr lang="de-CH" dirty="0"/>
              <a:t>Tarifhoheit ist passé</a:t>
            </a:r>
          </a:p>
          <a:p>
            <a:r>
              <a:rPr lang="de-CH" dirty="0"/>
              <a:t>Mehreinnahmen (ca. 1 Mia) sind nicht gewollt und fallen ungleich an (auch nach in «Netto-Betrachtung», d.h. nach höheren FA-Zahlungen) </a:t>
            </a:r>
          </a:p>
          <a:p>
            <a:r>
              <a:rPr lang="de-CH" dirty="0"/>
              <a:t>Der Steuerwettbewerb verschiebt sich in den Leistungswettbewerb</a:t>
            </a:r>
          </a:p>
          <a:p>
            <a:r>
              <a:rPr lang="de-CH" dirty="0"/>
              <a:t>Standortmassnahmen als Kompensation können wohl nicht nur in den betroffenen Kantonen getroffen werden, es braucht mutmasslich auch nationale Massnahmen</a:t>
            </a:r>
          </a:p>
          <a:p>
            <a:r>
              <a:rPr lang="de-CH" dirty="0"/>
              <a:t>Akzeptanz fiskalischer Massnahmen als Standortmassnahmen sind beschränkt</a:t>
            </a:r>
          </a:p>
          <a:p>
            <a:r>
              <a:rPr lang="de-CH" dirty="0"/>
              <a:t>Hoher Erfolgsdruck: Für Unternehmen ist Rechtssicherheit zentral (internationale Konformität)  </a:t>
            </a:r>
          </a:p>
        </p:txBody>
      </p:sp>
    </p:spTree>
    <p:extLst>
      <p:ext uri="{BB962C8B-B14F-4D97-AF65-F5344CB8AC3E}">
        <p14:creationId xmlns:p14="http://schemas.microsoft.com/office/powerpoint/2010/main" val="392055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383488"/>
            <a:ext cx="8680298" cy="443711"/>
          </a:xfrm>
          <a:prstGeom prst="rect">
            <a:avLst/>
          </a:prstGeom>
        </p:spPr>
        <p:txBody>
          <a:bodyPr vert="horz" wrap="square" lIns="0" tIns="12700" rIns="0" bIns="0" rtlCol="0">
            <a:spAutoFit/>
          </a:bodyPr>
          <a:lstStyle/>
          <a:p>
            <a:pPr marL="469900" marR="5080" indent="-457200">
              <a:lnSpc>
                <a:spcPct val="100000"/>
              </a:lnSpc>
              <a:spcBef>
                <a:spcPts val="100"/>
              </a:spcBef>
              <a:tabLst>
                <a:tab pos="469265" algn="l"/>
                <a:tab pos="1545590" algn="l"/>
              </a:tabLst>
            </a:pPr>
            <a:r>
              <a:rPr lang="de-CH" sz="2800" b="1" dirty="0"/>
              <a:t>Wo stehen wir? 	-&gt; Institutionelle Probleme </a:t>
            </a:r>
            <a:endParaRPr sz="2800" b="1" spc="-10"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11</a:t>
            </a:fld>
            <a:endParaRPr spc="-5" dirty="0">
              <a:solidFill>
                <a:srgbClr val="888888"/>
              </a:solidFill>
            </a:endParaRPr>
          </a:p>
        </p:txBody>
      </p:sp>
      <p:sp>
        <p:nvSpPr>
          <p:cNvPr id="3" name="object 3"/>
          <p:cNvSpPr txBox="1"/>
          <p:nvPr/>
        </p:nvSpPr>
        <p:spPr>
          <a:xfrm>
            <a:off x="310997" y="1453997"/>
            <a:ext cx="8483600" cy="4580356"/>
          </a:xfrm>
          <a:prstGeom prst="rect">
            <a:avLst/>
          </a:prstGeom>
        </p:spPr>
        <p:txBody>
          <a:bodyPr vert="horz" wrap="square" lIns="0" tIns="102235" rIns="0" bIns="0" rtlCol="0">
            <a:spAutoFit/>
          </a:bodyPr>
          <a:lstStyle/>
          <a:p>
            <a:r>
              <a:rPr lang="de-CH" b="1" dirty="0"/>
              <a:t>Nobelpreisträger James Buchanan (1919 – 2013) </a:t>
            </a:r>
            <a:endParaRPr lang="de-CH" dirty="0"/>
          </a:p>
          <a:p>
            <a:r>
              <a:rPr lang="de-CH" b="1" dirty="0"/>
              <a:t>„Ein gutes Spiel wird durch gute Spielregeln bestimmt, viel weniger durch gute Spieler“.</a:t>
            </a:r>
            <a:endParaRPr lang="de-CH" dirty="0"/>
          </a:p>
          <a:p>
            <a:pPr marL="12700">
              <a:lnSpc>
                <a:spcPct val="100000"/>
              </a:lnSpc>
              <a:spcBef>
                <a:spcPts val="805"/>
              </a:spcBef>
              <a:tabLst>
                <a:tab pos="469265" algn="l"/>
                <a:tab pos="469900" algn="l"/>
              </a:tabLst>
            </a:pPr>
            <a:endParaRPr lang="de-CH" sz="2000" u="sng" dirty="0">
              <a:uFill>
                <a:solidFill>
                  <a:srgbClr val="000000"/>
                </a:solidFill>
              </a:uFill>
              <a:latin typeface="Times New Roman"/>
              <a:cs typeface="Times New Roman"/>
            </a:endParaRPr>
          </a:p>
          <a:p>
            <a:pPr marL="731520" lvl="1" indent="-269875">
              <a:lnSpc>
                <a:spcPts val="2150"/>
              </a:lnSpc>
              <a:spcBef>
                <a:spcPts val="710"/>
              </a:spcBef>
              <a:buFont typeface="Wingdings"/>
              <a:buChar char=""/>
              <a:tabLst>
                <a:tab pos="731520" algn="l"/>
                <a:tab pos="732155" algn="l"/>
              </a:tabLst>
            </a:pPr>
            <a:r>
              <a:rPr sz="2000" dirty="0">
                <a:latin typeface="Times New Roman"/>
                <a:cs typeface="Times New Roman"/>
              </a:rPr>
              <a:t>Extensive</a:t>
            </a:r>
            <a:r>
              <a:rPr sz="2000" spc="-125" dirty="0">
                <a:latin typeface="Times New Roman"/>
                <a:cs typeface="Times New Roman"/>
              </a:rPr>
              <a:t> </a:t>
            </a:r>
            <a:r>
              <a:rPr sz="2000" dirty="0">
                <a:latin typeface="Times New Roman"/>
                <a:cs typeface="Times New Roman"/>
              </a:rPr>
              <a:t>Auslegung</a:t>
            </a:r>
            <a:r>
              <a:rPr sz="2000" spc="-25" dirty="0">
                <a:latin typeface="Times New Roman"/>
                <a:cs typeface="Times New Roman"/>
              </a:rPr>
              <a:t> </a:t>
            </a:r>
            <a:r>
              <a:rPr sz="2000" dirty="0">
                <a:latin typeface="Times New Roman"/>
                <a:cs typeface="Times New Roman"/>
              </a:rPr>
              <a:t>der</a:t>
            </a:r>
            <a:r>
              <a:rPr sz="2000" spc="5" dirty="0">
                <a:latin typeface="Times New Roman"/>
                <a:cs typeface="Times New Roman"/>
              </a:rPr>
              <a:t> </a:t>
            </a:r>
            <a:r>
              <a:rPr sz="2000" spc="-5" dirty="0">
                <a:latin typeface="Times New Roman"/>
                <a:cs typeface="Times New Roman"/>
              </a:rPr>
              <a:t>Rahmengesetzgebungskompetenz</a:t>
            </a:r>
            <a:r>
              <a:rPr sz="2000" spc="-30" dirty="0">
                <a:latin typeface="Times New Roman"/>
                <a:cs typeface="Times New Roman"/>
              </a:rPr>
              <a:t> </a:t>
            </a:r>
            <a:r>
              <a:rPr sz="2000" dirty="0">
                <a:latin typeface="Times New Roman"/>
                <a:cs typeface="Times New Roman"/>
              </a:rPr>
              <a:t>durch</a:t>
            </a:r>
            <a:r>
              <a:rPr sz="2000" spc="-10" dirty="0">
                <a:latin typeface="Times New Roman"/>
                <a:cs typeface="Times New Roman"/>
              </a:rPr>
              <a:t> </a:t>
            </a:r>
            <a:r>
              <a:rPr sz="2000" dirty="0">
                <a:latin typeface="Times New Roman"/>
                <a:cs typeface="Times New Roman"/>
              </a:rPr>
              <a:t>Bund </a:t>
            </a:r>
            <a:r>
              <a:rPr sz="2000" spc="5" dirty="0">
                <a:latin typeface="Times New Roman"/>
                <a:cs typeface="Times New Roman"/>
              </a:rPr>
              <a:t>und</a:t>
            </a:r>
            <a:endParaRPr sz="2000" dirty="0">
              <a:latin typeface="Times New Roman"/>
              <a:cs typeface="Times New Roman"/>
            </a:endParaRPr>
          </a:p>
          <a:p>
            <a:pPr marL="731520">
              <a:lnSpc>
                <a:spcPts val="2150"/>
              </a:lnSpc>
            </a:pPr>
            <a:r>
              <a:rPr sz="2000" spc="-5" dirty="0" err="1">
                <a:latin typeface="Times New Roman"/>
                <a:cs typeface="Times New Roman"/>
              </a:rPr>
              <a:t>Bundesgericht</a:t>
            </a:r>
            <a:r>
              <a:rPr lang="de-CH" sz="2000" spc="-5" dirty="0">
                <a:latin typeface="Times New Roman"/>
                <a:cs typeface="Times New Roman"/>
              </a:rPr>
              <a:t> (bspw. im Raumplanungsrecht) </a:t>
            </a:r>
            <a:endParaRPr sz="2000" dirty="0">
              <a:latin typeface="Times New Roman"/>
              <a:cs typeface="Times New Roman"/>
            </a:endParaRPr>
          </a:p>
          <a:p>
            <a:pPr marL="731520" lvl="1" indent="-269875">
              <a:lnSpc>
                <a:spcPts val="2155"/>
              </a:lnSpc>
              <a:spcBef>
                <a:spcPts val="695"/>
              </a:spcBef>
              <a:buFont typeface="Wingdings"/>
              <a:buChar char=""/>
              <a:tabLst>
                <a:tab pos="731520" algn="l"/>
                <a:tab pos="732155" algn="l"/>
              </a:tabLst>
            </a:pPr>
            <a:r>
              <a:rPr lang="de-CH" sz="2000" dirty="0">
                <a:latin typeface="Times New Roman"/>
                <a:cs typeface="Times New Roman"/>
              </a:rPr>
              <a:t>Zunehmend subsidiäre Bundeskompetenzen (z.B. n</a:t>
            </a:r>
            <a:r>
              <a:rPr sz="2000" dirty="0" err="1">
                <a:latin typeface="Times New Roman"/>
                <a:cs typeface="Times New Roman"/>
              </a:rPr>
              <a:t>eue</a:t>
            </a:r>
            <a:r>
              <a:rPr sz="2000" spc="-15" dirty="0">
                <a:latin typeface="Times New Roman"/>
                <a:cs typeface="Times New Roman"/>
              </a:rPr>
              <a:t> </a:t>
            </a:r>
            <a:r>
              <a:rPr sz="2000" spc="-5" dirty="0" err="1">
                <a:latin typeface="Times New Roman"/>
                <a:cs typeface="Times New Roman"/>
              </a:rPr>
              <a:t>Bildungsverfassung</a:t>
            </a:r>
            <a:r>
              <a:rPr lang="de-CH" sz="2000" spc="-5" dirty="0">
                <a:latin typeface="Times New Roman"/>
                <a:cs typeface="Times New Roman"/>
              </a:rPr>
              <a:t>)</a:t>
            </a:r>
            <a:endParaRPr sz="2000" dirty="0">
              <a:latin typeface="Times New Roman"/>
              <a:cs typeface="Times New Roman"/>
            </a:endParaRPr>
          </a:p>
          <a:p>
            <a:pPr marL="731520" marR="379730">
              <a:lnSpc>
                <a:spcPct val="79000"/>
              </a:lnSpc>
              <a:spcBef>
                <a:spcPts val="260"/>
              </a:spcBef>
            </a:pPr>
            <a:r>
              <a:rPr sz="2000" spc="-5" dirty="0">
                <a:latin typeface="Times New Roman"/>
                <a:cs typeface="Times New Roman"/>
              </a:rPr>
              <a:t>Staats- </a:t>
            </a:r>
            <a:r>
              <a:rPr sz="2000" spc="5" dirty="0">
                <a:latin typeface="Times New Roman"/>
                <a:cs typeface="Times New Roman"/>
              </a:rPr>
              <a:t>und </a:t>
            </a:r>
            <a:r>
              <a:rPr sz="2000" spc="-5" dirty="0">
                <a:latin typeface="Times New Roman"/>
                <a:cs typeface="Times New Roman"/>
              </a:rPr>
              <a:t>bildungspolitischer Kompromiss </a:t>
            </a:r>
            <a:r>
              <a:rPr sz="2000" dirty="0">
                <a:latin typeface="Times New Roman"/>
                <a:cs typeface="Times New Roman"/>
              </a:rPr>
              <a:t>allerdings </a:t>
            </a:r>
            <a:r>
              <a:rPr sz="2000" spc="-10" dirty="0">
                <a:latin typeface="Times New Roman"/>
                <a:cs typeface="Times New Roman"/>
              </a:rPr>
              <a:t>mit </a:t>
            </a:r>
            <a:r>
              <a:rPr sz="2000" dirty="0" err="1">
                <a:latin typeface="Times New Roman"/>
                <a:cs typeface="Times New Roman"/>
              </a:rPr>
              <a:t>fragwürdiger</a:t>
            </a:r>
            <a:r>
              <a:rPr sz="2000" dirty="0">
                <a:latin typeface="Times New Roman"/>
                <a:cs typeface="Times New Roman"/>
              </a:rPr>
              <a:t> </a:t>
            </a:r>
            <a:r>
              <a:rPr sz="2000" spc="-490" dirty="0">
                <a:latin typeface="Times New Roman"/>
                <a:cs typeface="Times New Roman"/>
              </a:rPr>
              <a:t> </a:t>
            </a:r>
            <a:r>
              <a:rPr sz="2000" spc="-5" dirty="0" err="1">
                <a:latin typeface="Times New Roman"/>
                <a:cs typeface="Times New Roman"/>
              </a:rPr>
              <a:t>Regelungstechnik</a:t>
            </a:r>
            <a:endParaRPr lang="de-CH" sz="2000" dirty="0">
              <a:latin typeface="Times New Roman"/>
              <a:cs typeface="Times New Roman"/>
            </a:endParaRPr>
          </a:p>
          <a:p>
            <a:pPr marL="731520" lvl="1" indent="-269875">
              <a:lnSpc>
                <a:spcPts val="2150"/>
              </a:lnSpc>
              <a:spcBef>
                <a:spcPts val="710"/>
              </a:spcBef>
              <a:buFont typeface="Wingdings"/>
              <a:buChar char=""/>
              <a:tabLst>
                <a:tab pos="731520" algn="l"/>
                <a:tab pos="732155" algn="l"/>
              </a:tabLst>
            </a:pPr>
            <a:r>
              <a:rPr lang="de-CH" sz="2000" dirty="0">
                <a:latin typeface="Times New Roman"/>
                <a:cs typeface="Times New Roman"/>
              </a:rPr>
              <a:t>Keine Verfassungsgerichtsbarkeit, zumindest im institutionellen Bereich </a:t>
            </a:r>
          </a:p>
          <a:p>
            <a:pPr marL="731520" lvl="1" indent="-269875">
              <a:lnSpc>
                <a:spcPts val="2155"/>
              </a:lnSpc>
              <a:spcBef>
                <a:spcPts val="695"/>
              </a:spcBef>
              <a:buFont typeface="Wingdings"/>
              <a:buChar char=""/>
              <a:tabLst>
                <a:tab pos="731520" algn="l"/>
                <a:tab pos="732155" algn="l"/>
              </a:tabLst>
            </a:pPr>
            <a:r>
              <a:rPr lang="de-CH" sz="2000" dirty="0" err="1">
                <a:latin typeface="Times New Roman"/>
                <a:cs typeface="Times New Roman"/>
              </a:rPr>
              <a:t>Konkordanzkrise</a:t>
            </a:r>
            <a:r>
              <a:rPr lang="de-CH" sz="2000" dirty="0">
                <a:latin typeface="Times New Roman"/>
                <a:cs typeface="Times New Roman"/>
              </a:rPr>
              <a:t> seit 2003: Einfluss der Parteien in die Regierung, BR im Wahlkampf, Begrenzung der Freiheit des Wahlkörpers, Indiskretionen, departementales Denken geht vor </a:t>
            </a:r>
          </a:p>
          <a:p>
            <a:pPr marL="731520" lvl="1" indent="-269875">
              <a:lnSpc>
                <a:spcPts val="2155"/>
              </a:lnSpc>
              <a:spcBef>
                <a:spcPts val="695"/>
              </a:spcBef>
              <a:buFont typeface="Wingdings"/>
              <a:buChar char=""/>
              <a:tabLst>
                <a:tab pos="731520" algn="l"/>
                <a:tab pos="732155" algn="l"/>
              </a:tabLst>
            </a:pPr>
            <a:r>
              <a:rPr lang="de-CH" sz="2000" dirty="0">
                <a:latin typeface="Times New Roman"/>
                <a:cs typeface="Times New Roman"/>
              </a:rPr>
              <a:t>Internationalisierung des Rechts (nicht nur EU-Recht, neustes Beispiel Umsetzung UN-Behindertenrechtskonvention) </a:t>
            </a:r>
            <a:endParaRPr sz="2250" dirty="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322928"/>
            <a:ext cx="8832698" cy="1490152"/>
          </a:xfrm>
          <a:prstGeom prst="rect">
            <a:avLst/>
          </a:prstGeom>
        </p:spPr>
        <p:txBody>
          <a:bodyPr vert="horz" wrap="square" lIns="0" tIns="12700" rIns="0" bIns="0" rtlCol="0">
            <a:spAutoFit/>
          </a:bodyPr>
          <a:lstStyle/>
          <a:p>
            <a:pPr marL="12700">
              <a:lnSpc>
                <a:spcPct val="100000"/>
              </a:lnSpc>
              <a:spcBef>
                <a:spcPts val="100"/>
              </a:spcBef>
            </a:pPr>
            <a:br>
              <a:rPr lang="de-CH" sz="3200" dirty="0"/>
            </a:br>
            <a:r>
              <a:rPr lang="de-CH" sz="3200" b="1" dirty="0"/>
              <a:t>Wo stehen wir ? -&gt; Probleme im organisatorisch-administrativen Bereich </a:t>
            </a:r>
            <a:r>
              <a:rPr sz="3200" b="1" spc="-15" dirty="0"/>
              <a:t>(Verbundwirtschaft)</a:t>
            </a:r>
          </a:p>
        </p:txBody>
      </p:sp>
      <p:sp>
        <p:nvSpPr>
          <p:cNvPr id="10" name="object 10"/>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12</a:t>
            </a:fld>
            <a:endParaRPr spc="-5" dirty="0">
              <a:solidFill>
                <a:srgbClr val="888888"/>
              </a:solidFill>
            </a:endParaRPr>
          </a:p>
        </p:txBody>
      </p:sp>
      <p:sp>
        <p:nvSpPr>
          <p:cNvPr id="3" name="object 3"/>
          <p:cNvSpPr txBox="1"/>
          <p:nvPr/>
        </p:nvSpPr>
        <p:spPr>
          <a:xfrm>
            <a:off x="310997" y="1557020"/>
            <a:ext cx="8376920" cy="584200"/>
          </a:xfrm>
          <a:prstGeom prst="rect">
            <a:avLst/>
          </a:prstGeom>
        </p:spPr>
        <p:txBody>
          <a:bodyPr vert="horz" wrap="square" lIns="0" tIns="64769" rIns="0" bIns="0" rtlCol="0">
            <a:spAutoFit/>
          </a:bodyPr>
          <a:lstStyle/>
          <a:p>
            <a:pPr marL="469900" marR="5080" indent="-457200">
              <a:lnSpc>
                <a:spcPts val="1989"/>
              </a:lnSpc>
              <a:spcBef>
                <a:spcPts val="509"/>
              </a:spcBef>
              <a:tabLst>
                <a:tab pos="469265" algn="l"/>
              </a:tabLst>
            </a:pPr>
            <a:r>
              <a:rPr sz="2000" spc="-5" dirty="0">
                <a:latin typeface="Times New Roman"/>
                <a:cs typeface="Times New Roman"/>
              </a:rPr>
              <a:t>a)	</a:t>
            </a:r>
            <a:r>
              <a:rPr sz="2000" u="sng" dirty="0">
                <a:uFill>
                  <a:solidFill>
                    <a:srgbClr val="000000"/>
                  </a:solidFill>
                </a:uFill>
                <a:latin typeface="Times New Roman"/>
                <a:cs typeface="Times New Roman"/>
              </a:rPr>
              <a:t>Bsp.:</a:t>
            </a:r>
            <a:r>
              <a:rPr sz="2000" u="sng" spc="-5" dirty="0">
                <a:uFill>
                  <a:solidFill>
                    <a:srgbClr val="000000"/>
                  </a:solidFill>
                </a:uFill>
                <a:latin typeface="Times New Roman"/>
                <a:cs typeface="Times New Roman"/>
              </a:rPr>
              <a:t> Programmvereinbarungen</a:t>
            </a:r>
            <a:r>
              <a:rPr sz="2000" u="sng" spc="-60" dirty="0">
                <a:uFill>
                  <a:solidFill>
                    <a:srgbClr val="000000"/>
                  </a:solidFill>
                </a:uFill>
                <a:latin typeface="Times New Roman"/>
                <a:cs typeface="Times New Roman"/>
              </a:rPr>
              <a:t> </a:t>
            </a:r>
            <a:r>
              <a:rPr sz="2000" u="sng" spc="-40" dirty="0">
                <a:uFill>
                  <a:solidFill>
                    <a:srgbClr val="000000"/>
                  </a:solidFill>
                </a:uFill>
                <a:latin typeface="Times New Roman"/>
                <a:cs typeface="Times New Roman"/>
              </a:rPr>
              <a:t>Wald</a:t>
            </a:r>
            <a:r>
              <a:rPr sz="2000" u="sng" spc="-30" dirty="0">
                <a:uFill>
                  <a:solidFill>
                    <a:srgbClr val="000000"/>
                  </a:solidFill>
                </a:uFill>
                <a:latin typeface="Times New Roman"/>
                <a:cs typeface="Times New Roman"/>
              </a:rPr>
              <a:t> </a:t>
            </a:r>
            <a:r>
              <a:rPr sz="2000" u="sng" dirty="0">
                <a:uFill>
                  <a:solidFill>
                    <a:srgbClr val="000000"/>
                  </a:solidFill>
                </a:uFill>
                <a:latin typeface="Times New Roman"/>
                <a:cs typeface="Times New Roman"/>
              </a:rPr>
              <a:t>(Schutzwald,</a:t>
            </a:r>
            <a:r>
              <a:rPr sz="2000" u="sng" spc="-35" dirty="0">
                <a:uFill>
                  <a:solidFill>
                    <a:srgbClr val="000000"/>
                  </a:solidFill>
                </a:uFill>
                <a:latin typeface="Times New Roman"/>
                <a:cs typeface="Times New Roman"/>
              </a:rPr>
              <a:t> </a:t>
            </a:r>
            <a:r>
              <a:rPr sz="2000" u="sng" dirty="0">
                <a:uFill>
                  <a:solidFill>
                    <a:srgbClr val="000000"/>
                  </a:solidFill>
                </a:uFill>
                <a:latin typeface="Times New Roman"/>
                <a:cs typeface="Times New Roman"/>
              </a:rPr>
              <a:t>Schutzbauten</a:t>
            </a:r>
            <a:r>
              <a:rPr sz="2000" u="sng" spc="-65" dirty="0">
                <a:uFill>
                  <a:solidFill>
                    <a:srgbClr val="000000"/>
                  </a:solidFill>
                </a:uFill>
                <a:latin typeface="Times New Roman"/>
                <a:cs typeface="Times New Roman"/>
              </a:rPr>
              <a:t> </a:t>
            </a:r>
            <a:r>
              <a:rPr sz="2000" u="sng" spc="-30" dirty="0">
                <a:uFill>
                  <a:solidFill>
                    <a:srgbClr val="000000"/>
                  </a:solidFill>
                </a:uFill>
                <a:latin typeface="Times New Roman"/>
                <a:cs typeface="Times New Roman"/>
              </a:rPr>
              <a:t>Wald,</a:t>
            </a:r>
            <a:r>
              <a:rPr sz="2000" u="sng" spc="-65" dirty="0">
                <a:uFill>
                  <a:solidFill>
                    <a:srgbClr val="000000"/>
                  </a:solidFill>
                </a:uFill>
                <a:latin typeface="Times New Roman"/>
                <a:cs typeface="Times New Roman"/>
              </a:rPr>
              <a:t> </a:t>
            </a:r>
            <a:r>
              <a:rPr sz="2000" u="sng" spc="-40" dirty="0">
                <a:uFill>
                  <a:solidFill>
                    <a:srgbClr val="000000"/>
                  </a:solidFill>
                </a:uFill>
                <a:latin typeface="Times New Roman"/>
                <a:cs typeface="Times New Roman"/>
              </a:rPr>
              <a:t>Wald </a:t>
            </a:r>
            <a:r>
              <a:rPr sz="2000" spc="-484" dirty="0">
                <a:latin typeface="Times New Roman"/>
                <a:cs typeface="Times New Roman"/>
              </a:rPr>
              <a:t> </a:t>
            </a:r>
            <a:r>
              <a:rPr sz="2000" u="sng" dirty="0">
                <a:uFill>
                  <a:solidFill>
                    <a:srgbClr val="000000"/>
                  </a:solidFill>
                </a:uFill>
                <a:latin typeface="Times New Roman"/>
                <a:cs typeface="Times New Roman"/>
              </a:rPr>
              <a:t>Bioversität,</a:t>
            </a:r>
            <a:r>
              <a:rPr sz="2000" u="sng" spc="-85" dirty="0">
                <a:uFill>
                  <a:solidFill>
                    <a:srgbClr val="000000"/>
                  </a:solidFill>
                </a:uFill>
                <a:latin typeface="Times New Roman"/>
                <a:cs typeface="Times New Roman"/>
              </a:rPr>
              <a:t> </a:t>
            </a:r>
            <a:r>
              <a:rPr sz="2000" u="sng" spc="-10" dirty="0">
                <a:uFill>
                  <a:solidFill>
                    <a:srgbClr val="000000"/>
                  </a:solidFill>
                </a:uFill>
                <a:latin typeface="Times New Roman"/>
                <a:cs typeface="Times New Roman"/>
              </a:rPr>
              <a:t>Waldbewirtschaftung)</a:t>
            </a:r>
            <a:endParaRPr sz="2000">
              <a:latin typeface="Times New Roman"/>
              <a:cs typeface="Times New Roman"/>
            </a:endParaRPr>
          </a:p>
        </p:txBody>
      </p:sp>
      <p:sp>
        <p:nvSpPr>
          <p:cNvPr id="4" name="object 4"/>
          <p:cNvSpPr txBox="1"/>
          <p:nvPr/>
        </p:nvSpPr>
        <p:spPr>
          <a:xfrm>
            <a:off x="310997" y="2447899"/>
            <a:ext cx="5781040" cy="938530"/>
          </a:xfrm>
          <a:prstGeom prst="rect">
            <a:avLst/>
          </a:prstGeom>
        </p:spPr>
        <p:txBody>
          <a:bodyPr vert="horz" wrap="square" lIns="0" tIns="36830" rIns="0" bIns="0" rtlCol="0">
            <a:spAutoFit/>
          </a:bodyPr>
          <a:lstStyle/>
          <a:p>
            <a:pPr marL="462280" indent="-449580">
              <a:lnSpc>
                <a:spcPct val="100000"/>
              </a:lnSpc>
              <a:spcBef>
                <a:spcPts val="290"/>
              </a:spcBef>
              <a:buAutoNum type="alphaLcParenR" startAt="2"/>
              <a:tabLst>
                <a:tab pos="461645" algn="l"/>
                <a:tab pos="462280" algn="l"/>
              </a:tabLst>
            </a:pPr>
            <a:r>
              <a:rPr sz="2000" u="sng" dirty="0">
                <a:uFill>
                  <a:solidFill>
                    <a:srgbClr val="000000"/>
                  </a:solidFill>
                </a:uFill>
                <a:latin typeface="Times New Roman"/>
                <a:cs typeface="Times New Roman"/>
              </a:rPr>
              <a:t>Aggloprogramm</a:t>
            </a:r>
            <a:r>
              <a:rPr sz="2000" u="sng" spc="-60" dirty="0">
                <a:uFill>
                  <a:solidFill>
                    <a:srgbClr val="000000"/>
                  </a:solidFill>
                </a:uFill>
                <a:latin typeface="Times New Roman"/>
                <a:cs typeface="Times New Roman"/>
              </a:rPr>
              <a:t> </a:t>
            </a:r>
            <a:r>
              <a:rPr sz="2000" u="sng" dirty="0">
                <a:uFill>
                  <a:solidFill>
                    <a:srgbClr val="000000"/>
                  </a:solidFill>
                </a:uFill>
                <a:latin typeface="Times New Roman"/>
                <a:cs typeface="Times New Roman"/>
              </a:rPr>
              <a:t>3.</a:t>
            </a:r>
            <a:r>
              <a:rPr sz="2000" u="sng" spc="-30" dirty="0">
                <a:uFill>
                  <a:solidFill>
                    <a:srgbClr val="000000"/>
                  </a:solidFill>
                </a:uFill>
                <a:latin typeface="Times New Roman"/>
                <a:cs typeface="Times New Roman"/>
              </a:rPr>
              <a:t> </a:t>
            </a:r>
            <a:r>
              <a:rPr sz="2000" u="sng" dirty="0">
                <a:uFill>
                  <a:solidFill>
                    <a:srgbClr val="000000"/>
                  </a:solidFill>
                </a:uFill>
                <a:latin typeface="Times New Roman"/>
                <a:cs typeface="Times New Roman"/>
              </a:rPr>
              <a:t>Generation</a:t>
            </a:r>
            <a:endParaRPr sz="2000" dirty="0">
              <a:latin typeface="Times New Roman"/>
              <a:cs typeface="Times New Roman"/>
            </a:endParaRPr>
          </a:p>
          <a:p>
            <a:pPr marL="731520" marR="5080" lvl="1" indent="-269875">
              <a:lnSpc>
                <a:spcPts val="2000"/>
              </a:lnSpc>
              <a:spcBef>
                <a:spcPts val="590"/>
              </a:spcBef>
              <a:buFont typeface="Symbol"/>
              <a:buChar char=""/>
              <a:tabLst>
                <a:tab pos="731520" algn="l"/>
                <a:tab pos="732155" algn="l"/>
              </a:tabLst>
            </a:pPr>
            <a:r>
              <a:rPr sz="2000" dirty="0">
                <a:latin typeface="Times New Roman"/>
                <a:cs typeface="Times New Roman"/>
              </a:rPr>
              <a:t>B</a:t>
            </a:r>
            <a:r>
              <a:rPr sz="2000" spc="-10" dirty="0">
                <a:latin typeface="Times New Roman"/>
                <a:cs typeface="Times New Roman"/>
              </a:rPr>
              <a:t>e</a:t>
            </a:r>
            <a:r>
              <a:rPr sz="2000" dirty="0">
                <a:latin typeface="Times New Roman"/>
                <a:cs typeface="Times New Roman"/>
              </a:rPr>
              <a:t>ispiel</a:t>
            </a:r>
            <a:r>
              <a:rPr sz="2000" spc="-30" dirty="0">
                <a:latin typeface="Times New Roman"/>
                <a:cs typeface="Times New Roman"/>
              </a:rPr>
              <a:t> </a:t>
            </a:r>
            <a:r>
              <a:rPr sz="2000" dirty="0">
                <a:latin typeface="Times New Roman"/>
                <a:cs typeface="Times New Roman"/>
              </a:rPr>
              <a:t>Ka</a:t>
            </a:r>
            <a:r>
              <a:rPr sz="2000" spc="5" dirty="0">
                <a:latin typeface="Times New Roman"/>
                <a:cs typeface="Times New Roman"/>
              </a:rPr>
              <a:t>n</a:t>
            </a:r>
            <a:r>
              <a:rPr sz="2000" dirty="0">
                <a:latin typeface="Times New Roman"/>
                <a:cs typeface="Times New Roman"/>
              </a:rPr>
              <a:t>ton</a:t>
            </a:r>
            <a:r>
              <a:rPr sz="2000" spc="-15" dirty="0">
                <a:latin typeface="Times New Roman"/>
                <a:cs typeface="Times New Roman"/>
              </a:rPr>
              <a:t> </a:t>
            </a:r>
            <a:r>
              <a:rPr sz="2000" dirty="0">
                <a:latin typeface="Times New Roman"/>
                <a:cs typeface="Times New Roman"/>
              </a:rPr>
              <a:t>St.Gal</a:t>
            </a:r>
            <a:r>
              <a:rPr sz="2000" spc="-10" dirty="0">
                <a:latin typeface="Times New Roman"/>
                <a:cs typeface="Times New Roman"/>
              </a:rPr>
              <a:t>l</a:t>
            </a:r>
            <a:r>
              <a:rPr sz="2000" dirty="0">
                <a:latin typeface="Times New Roman"/>
                <a:cs typeface="Times New Roman"/>
              </a:rPr>
              <a:t>en:</a:t>
            </a:r>
            <a:r>
              <a:rPr sz="2000" spc="-35" dirty="0">
                <a:latin typeface="Times New Roman"/>
                <a:cs typeface="Times New Roman"/>
              </a:rPr>
              <a:t> </a:t>
            </a:r>
            <a:r>
              <a:rPr sz="2000" dirty="0">
                <a:latin typeface="Times New Roman"/>
                <a:cs typeface="Times New Roman"/>
              </a:rPr>
              <a:t>vier</a:t>
            </a:r>
            <a:r>
              <a:rPr sz="2000" spc="-125" dirty="0">
                <a:latin typeface="Times New Roman"/>
                <a:cs typeface="Times New Roman"/>
              </a:rPr>
              <a:t> </a:t>
            </a:r>
            <a:r>
              <a:rPr sz="2000" dirty="0">
                <a:latin typeface="Times New Roman"/>
                <a:cs typeface="Times New Roman"/>
              </a:rPr>
              <a:t>A</a:t>
            </a:r>
            <a:r>
              <a:rPr sz="2000" spc="10" dirty="0">
                <a:latin typeface="Times New Roman"/>
                <a:cs typeface="Times New Roman"/>
              </a:rPr>
              <a:t>g</a:t>
            </a:r>
            <a:r>
              <a:rPr sz="2000" dirty="0">
                <a:latin typeface="Times New Roman"/>
                <a:cs typeface="Times New Roman"/>
              </a:rPr>
              <a:t>gloprog</a:t>
            </a:r>
            <a:r>
              <a:rPr sz="2000" spc="-10" dirty="0">
                <a:latin typeface="Times New Roman"/>
                <a:cs typeface="Times New Roman"/>
              </a:rPr>
              <a:t>r</a:t>
            </a:r>
            <a:r>
              <a:rPr sz="2000" dirty="0">
                <a:latin typeface="Times New Roman"/>
                <a:cs typeface="Times New Roman"/>
              </a:rPr>
              <a:t>a</a:t>
            </a:r>
            <a:r>
              <a:rPr sz="2000" spc="-25" dirty="0">
                <a:latin typeface="Times New Roman"/>
                <a:cs typeface="Times New Roman"/>
              </a:rPr>
              <a:t>mm</a:t>
            </a:r>
            <a:r>
              <a:rPr sz="2000" dirty="0">
                <a:latin typeface="Times New Roman"/>
                <a:cs typeface="Times New Roman"/>
              </a:rPr>
              <a:t>e  A</a:t>
            </a:r>
            <a:r>
              <a:rPr sz="2000" spc="10" dirty="0">
                <a:latin typeface="Times New Roman"/>
                <a:cs typeface="Times New Roman"/>
              </a:rPr>
              <a:t>k</a:t>
            </a:r>
            <a:r>
              <a:rPr sz="2000" dirty="0">
                <a:latin typeface="Times New Roman"/>
                <a:cs typeface="Times New Roman"/>
              </a:rPr>
              <a:t>t</a:t>
            </a:r>
            <a:r>
              <a:rPr sz="2000" spc="-10" dirty="0">
                <a:latin typeface="Times New Roman"/>
                <a:cs typeface="Times New Roman"/>
              </a:rPr>
              <a:t>e</a:t>
            </a:r>
            <a:r>
              <a:rPr sz="2000" dirty="0">
                <a:latin typeface="Times New Roman"/>
                <a:cs typeface="Times New Roman"/>
              </a:rPr>
              <a:t>n</a:t>
            </a:r>
            <a:r>
              <a:rPr sz="2000" spc="-15" dirty="0">
                <a:latin typeface="Times New Roman"/>
                <a:cs typeface="Times New Roman"/>
              </a:rPr>
              <a:t> </a:t>
            </a:r>
            <a:r>
              <a:rPr sz="2000" dirty="0">
                <a:latin typeface="Times New Roman"/>
                <a:cs typeface="Times New Roman"/>
              </a:rPr>
              <a:t>beim</a:t>
            </a:r>
            <a:r>
              <a:rPr sz="2000" spc="-130" dirty="0">
                <a:latin typeface="Times New Roman"/>
                <a:cs typeface="Times New Roman"/>
              </a:rPr>
              <a:t> </a:t>
            </a:r>
            <a:r>
              <a:rPr sz="2000" dirty="0">
                <a:latin typeface="Times New Roman"/>
                <a:cs typeface="Times New Roman"/>
              </a:rPr>
              <a:t>AREG</a:t>
            </a:r>
            <a:r>
              <a:rPr sz="2000" spc="10" dirty="0">
                <a:latin typeface="Times New Roman"/>
                <a:cs typeface="Times New Roman"/>
              </a:rPr>
              <a:t> </a:t>
            </a:r>
            <a:r>
              <a:rPr sz="2000" dirty="0">
                <a:latin typeface="Times New Roman"/>
                <a:cs typeface="Times New Roman"/>
              </a:rPr>
              <a:t>e</a:t>
            </a:r>
            <a:r>
              <a:rPr sz="2000" spc="-10" dirty="0">
                <a:latin typeface="Times New Roman"/>
                <a:cs typeface="Times New Roman"/>
              </a:rPr>
              <a:t>i</a:t>
            </a:r>
            <a:r>
              <a:rPr sz="2000" dirty="0">
                <a:latin typeface="Times New Roman"/>
                <a:cs typeface="Times New Roman"/>
              </a:rPr>
              <a:t>n</a:t>
            </a:r>
            <a:r>
              <a:rPr sz="2000" spc="10" dirty="0">
                <a:latin typeface="Times New Roman"/>
                <a:cs typeface="Times New Roman"/>
              </a:rPr>
              <a:t>g</a:t>
            </a:r>
            <a:r>
              <a:rPr sz="2000" dirty="0">
                <a:latin typeface="Times New Roman"/>
                <a:cs typeface="Times New Roman"/>
              </a:rPr>
              <a:t>eg</a:t>
            </a:r>
            <a:r>
              <a:rPr sz="2000" spc="5" dirty="0">
                <a:latin typeface="Times New Roman"/>
                <a:cs typeface="Times New Roman"/>
              </a:rPr>
              <a:t>r</a:t>
            </a:r>
            <a:r>
              <a:rPr sz="2000" dirty="0">
                <a:latin typeface="Times New Roman"/>
                <a:cs typeface="Times New Roman"/>
              </a:rPr>
              <a:t>e</a:t>
            </a:r>
            <a:r>
              <a:rPr sz="2000" spc="-20" dirty="0">
                <a:latin typeface="Times New Roman"/>
                <a:cs typeface="Times New Roman"/>
              </a:rPr>
              <a:t>i</a:t>
            </a:r>
            <a:r>
              <a:rPr sz="2000" dirty="0">
                <a:latin typeface="Times New Roman"/>
                <a:cs typeface="Times New Roman"/>
              </a:rPr>
              <a:t>cht</a:t>
            </a:r>
          </a:p>
        </p:txBody>
      </p:sp>
      <p:sp>
        <p:nvSpPr>
          <p:cNvPr id="5" name="object 5"/>
          <p:cNvSpPr txBox="1"/>
          <p:nvPr/>
        </p:nvSpPr>
        <p:spPr>
          <a:xfrm>
            <a:off x="6586219" y="2800857"/>
            <a:ext cx="1800860" cy="330835"/>
          </a:xfrm>
          <a:prstGeom prst="rect">
            <a:avLst/>
          </a:prstGeom>
        </p:spPr>
        <p:txBody>
          <a:bodyPr vert="horz" wrap="square" lIns="0" tIns="13335" rIns="0" bIns="0" rtlCol="0">
            <a:spAutoFit/>
          </a:bodyPr>
          <a:lstStyle/>
          <a:p>
            <a:pPr marL="12700">
              <a:lnSpc>
                <a:spcPct val="100000"/>
              </a:lnSpc>
              <a:spcBef>
                <a:spcPts val="105"/>
              </a:spcBef>
            </a:pPr>
            <a:r>
              <a:rPr sz="2000" spc="-5" dirty="0">
                <a:latin typeface="Times New Roman"/>
                <a:cs typeface="Times New Roman"/>
              </a:rPr>
              <a:t>insgesamt</a:t>
            </a:r>
            <a:r>
              <a:rPr sz="2000" spc="-55" dirty="0">
                <a:latin typeface="Times New Roman"/>
                <a:cs typeface="Times New Roman"/>
              </a:rPr>
              <a:t> </a:t>
            </a:r>
            <a:r>
              <a:rPr sz="2000" spc="5" dirty="0">
                <a:latin typeface="Times New Roman"/>
                <a:cs typeface="Times New Roman"/>
              </a:rPr>
              <a:t>150</a:t>
            </a:r>
            <a:r>
              <a:rPr sz="2000" spc="-40" dirty="0">
                <a:latin typeface="Times New Roman"/>
                <a:cs typeface="Times New Roman"/>
              </a:rPr>
              <a:t> </a:t>
            </a:r>
            <a:r>
              <a:rPr sz="2000" dirty="0">
                <a:latin typeface="Times New Roman"/>
                <a:cs typeface="Times New Roman"/>
              </a:rPr>
              <a:t>kg</a:t>
            </a:r>
            <a:endParaRPr sz="2000">
              <a:latin typeface="Times New Roman"/>
              <a:cs typeface="Times New Roman"/>
            </a:endParaRPr>
          </a:p>
        </p:txBody>
      </p:sp>
      <p:sp>
        <p:nvSpPr>
          <p:cNvPr id="6" name="object 6"/>
          <p:cNvSpPr txBox="1"/>
          <p:nvPr/>
        </p:nvSpPr>
        <p:spPr>
          <a:xfrm>
            <a:off x="310997" y="3714953"/>
            <a:ext cx="8211820" cy="1170305"/>
          </a:xfrm>
          <a:prstGeom prst="rect">
            <a:avLst/>
          </a:prstGeom>
        </p:spPr>
        <p:txBody>
          <a:bodyPr vert="horz" wrap="square" lIns="0" tIns="13335" rIns="0" bIns="0" rtlCol="0">
            <a:spAutoFit/>
          </a:bodyPr>
          <a:lstStyle/>
          <a:p>
            <a:pPr marL="12700">
              <a:lnSpc>
                <a:spcPts val="2205"/>
              </a:lnSpc>
              <a:spcBef>
                <a:spcPts val="105"/>
              </a:spcBef>
              <a:tabLst>
                <a:tab pos="731520" algn="l"/>
              </a:tabLst>
            </a:pPr>
            <a:r>
              <a:rPr sz="2000" u="sng" dirty="0">
                <a:uFill>
                  <a:solidFill>
                    <a:srgbClr val="000000"/>
                  </a:solidFill>
                </a:uFill>
                <a:latin typeface="Times New Roman"/>
                <a:cs typeface="Times New Roman"/>
              </a:rPr>
              <a:t>Fazit:</a:t>
            </a:r>
            <a:r>
              <a:rPr sz="2000" dirty="0">
                <a:latin typeface="Times New Roman"/>
                <a:cs typeface="Times New Roman"/>
              </a:rPr>
              <a:t>	-</a:t>
            </a:r>
            <a:r>
              <a:rPr sz="2000" spc="235" dirty="0">
                <a:latin typeface="Times New Roman"/>
                <a:cs typeface="Times New Roman"/>
              </a:rPr>
              <a:t> </a:t>
            </a:r>
            <a:r>
              <a:rPr sz="2000" dirty="0">
                <a:latin typeface="Times New Roman"/>
                <a:cs typeface="Times New Roman"/>
              </a:rPr>
              <a:t>Steuern</a:t>
            </a:r>
            <a:r>
              <a:rPr sz="2000" spc="-20" dirty="0">
                <a:latin typeface="Times New Roman"/>
                <a:cs typeface="Times New Roman"/>
              </a:rPr>
              <a:t> </a:t>
            </a:r>
            <a:r>
              <a:rPr sz="2000" dirty="0">
                <a:latin typeface="Times New Roman"/>
                <a:cs typeface="Times New Roman"/>
              </a:rPr>
              <a:t>über</a:t>
            </a:r>
            <a:r>
              <a:rPr sz="2000" spc="-35" dirty="0">
                <a:latin typeface="Times New Roman"/>
                <a:cs typeface="Times New Roman"/>
              </a:rPr>
              <a:t> </a:t>
            </a:r>
            <a:r>
              <a:rPr sz="2000" spc="-5" dirty="0">
                <a:latin typeface="Times New Roman"/>
                <a:cs typeface="Times New Roman"/>
              </a:rPr>
              <a:t>Programme,</a:t>
            </a:r>
            <a:r>
              <a:rPr sz="2000" spc="-10" dirty="0">
                <a:latin typeface="Times New Roman"/>
                <a:cs typeface="Times New Roman"/>
              </a:rPr>
              <a:t> </a:t>
            </a:r>
            <a:r>
              <a:rPr sz="2000" dirty="0">
                <a:latin typeface="Times New Roman"/>
                <a:cs typeface="Times New Roman"/>
              </a:rPr>
              <a:t>Strategien,</a:t>
            </a:r>
            <a:r>
              <a:rPr sz="2000" spc="-35" dirty="0">
                <a:latin typeface="Times New Roman"/>
                <a:cs typeface="Times New Roman"/>
              </a:rPr>
              <a:t> </a:t>
            </a:r>
            <a:r>
              <a:rPr sz="2000" dirty="0">
                <a:latin typeface="Times New Roman"/>
                <a:cs typeface="Times New Roman"/>
              </a:rPr>
              <a:t>«Masterpläne»</a:t>
            </a:r>
            <a:r>
              <a:rPr sz="2000" spc="-45" dirty="0">
                <a:latin typeface="Times New Roman"/>
                <a:cs typeface="Times New Roman"/>
              </a:rPr>
              <a:t> </a:t>
            </a:r>
            <a:r>
              <a:rPr sz="2000" spc="-5" dirty="0">
                <a:latin typeface="Times New Roman"/>
                <a:cs typeface="Times New Roman"/>
              </a:rPr>
              <a:t>etc. </a:t>
            </a:r>
            <a:r>
              <a:rPr sz="2000" dirty="0">
                <a:latin typeface="Times New Roman"/>
                <a:cs typeface="Times New Roman"/>
              </a:rPr>
              <a:t>kann</a:t>
            </a:r>
            <a:r>
              <a:rPr sz="2000" spc="-15" dirty="0">
                <a:latin typeface="Times New Roman"/>
                <a:cs typeface="Times New Roman"/>
              </a:rPr>
              <a:t> </a:t>
            </a:r>
            <a:r>
              <a:rPr sz="2000" dirty="0">
                <a:latin typeface="Times New Roman"/>
                <a:cs typeface="Times New Roman"/>
              </a:rPr>
              <a:t>zu</a:t>
            </a:r>
            <a:r>
              <a:rPr sz="2000" spc="-5" dirty="0">
                <a:latin typeface="Times New Roman"/>
                <a:cs typeface="Times New Roman"/>
              </a:rPr>
              <a:t> </a:t>
            </a:r>
            <a:r>
              <a:rPr sz="2000" dirty="0">
                <a:latin typeface="Times New Roman"/>
                <a:cs typeface="Times New Roman"/>
              </a:rPr>
              <a:t>einem</a:t>
            </a:r>
          </a:p>
          <a:p>
            <a:pPr marL="909955">
              <a:lnSpc>
                <a:spcPts val="2205"/>
              </a:lnSpc>
            </a:pPr>
            <a:r>
              <a:rPr sz="2000" spc="-5" dirty="0">
                <a:latin typeface="Times New Roman"/>
                <a:cs typeface="Times New Roman"/>
              </a:rPr>
              <a:t>Bürokratiemonster</a:t>
            </a:r>
            <a:r>
              <a:rPr sz="2000" spc="-45" dirty="0">
                <a:latin typeface="Times New Roman"/>
                <a:cs typeface="Times New Roman"/>
              </a:rPr>
              <a:t> </a:t>
            </a:r>
            <a:r>
              <a:rPr sz="2000" dirty="0">
                <a:latin typeface="Times New Roman"/>
                <a:cs typeface="Times New Roman"/>
              </a:rPr>
              <a:t>werden.</a:t>
            </a:r>
          </a:p>
          <a:p>
            <a:pPr marL="909955" marR="17145" indent="-178435">
              <a:lnSpc>
                <a:spcPts val="1989"/>
              </a:lnSpc>
              <a:spcBef>
                <a:spcPts val="610"/>
              </a:spcBef>
            </a:pPr>
            <a:r>
              <a:rPr sz="2000" dirty="0">
                <a:latin typeface="Times New Roman"/>
                <a:cs typeface="Times New Roman"/>
              </a:rPr>
              <a:t>-</a:t>
            </a:r>
            <a:r>
              <a:rPr sz="2000" spc="250" dirty="0">
                <a:latin typeface="Times New Roman"/>
                <a:cs typeface="Times New Roman"/>
              </a:rPr>
              <a:t> </a:t>
            </a:r>
            <a:r>
              <a:rPr sz="2000" spc="-5" dirty="0">
                <a:latin typeface="Times New Roman"/>
                <a:cs typeface="Times New Roman"/>
              </a:rPr>
              <a:t>Statt</a:t>
            </a:r>
            <a:r>
              <a:rPr sz="2000" dirty="0">
                <a:latin typeface="Times New Roman"/>
                <a:cs typeface="Times New Roman"/>
              </a:rPr>
              <a:t> </a:t>
            </a:r>
            <a:r>
              <a:rPr sz="2000" spc="-5" dirty="0">
                <a:latin typeface="Times New Roman"/>
                <a:cs typeface="Times New Roman"/>
              </a:rPr>
              <a:t>ursprünglich</a:t>
            </a:r>
            <a:r>
              <a:rPr sz="2000" spc="-30" dirty="0">
                <a:latin typeface="Times New Roman"/>
                <a:cs typeface="Times New Roman"/>
              </a:rPr>
              <a:t> </a:t>
            </a:r>
            <a:r>
              <a:rPr sz="2000" dirty="0">
                <a:latin typeface="Times New Roman"/>
                <a:cs typeface="Times New Roman"/>
              </a:rPr>
              <a:t>anvisierte</a:t>
            </a:r>
            <a:r>
              <a:rPr sz="2000" spc="-25" dirty="0">
                <a:latin typeface="Times New Roman"/>
                <a:cs typeface="Times New Roman"/>
              </a:rPr>
              <a:t> </a:t>
            </a:r>
            <a:r>
              <a:rPr sz="2000" spc="-5" dirty="0">
                <a:latin typeface="Times New Roman"/>
                <a:cs typeface="Times New Roman"/>
              </a:rPr>
              <a:t>Globalsteuerung</a:t>
            </a:r>
            <a:r>
              <a:rPr sz="2000" spc="-30" dirty="0">
                <a:latin typeface="Times New Roman"/>
                <a:cs typeface="Times New Roman"/>
              </a:rPr>
              <a:t> </a:t>
            </a:r>
            <a:r>
              <a:rPr sz="2000" dirty="0">
                <a:latin typeface="Times New Roman"/>
                <a:cs typeface="Times New Roman"/>
              </a:rPr>
              <a:t>faktisch</a:t>
            </a:r>
            <a:r>
              <a:rPr sz="2000" spc="-15" dirty="0">
                <a:latin typeface="Times New Roman"/>
                <a:cs typeface="Times New Roman"/>
              </a:rPr>
              <a:t> </a:t>
            </a:r>
            <a:r>
              <a:rPr sz="2000" dirty="0">
                <a:latin typeface="Times New Roman"/>
                <a:cs typeface="Times New Roman"/>
              </a:rPr>
              <a:t>Mikro-Steuerung </a:t>
            </a:r>
            <a:r>
              <a:rPr sz="2000" spc="-484" dirty="0">
                <a:latin typeface="Times New Roman"/>
                <a:cs typeface="Times New Roman"/>
              </a:rPr>
              <a:t> </a:t>
            </a:r>
            <a:r>
              <a:rPr sz="2000" spc="-10" dirty="0">
                <a:latin typeface="Times New Roman"/>
                <a:cs typeface="Times New Roman"/>
              </a:rPr>
              <a:t>mit </a:t>
            </a:r>
            <a:r>
              <a:rPr sz="2000" dirty="0">
                <a:latin typeface="Times New Roman"/>
                <a:cs typeface="Times New Roman"/>
              </a:rPr>
              <a:t>grossem</a:t>
            </a:r>
            <a:r>
              <a:rPr sz="2000" spc="-45" dirty="0">
                <a:latin typeface="Times New Roman"/>
                <a:cs typeface="Times New Roman"/>
              </a:rPr>
              <a:t> </a:t>
            </a:r>
            <a:r>
              <a:rPr sz="2000" dirty="0">
                <a:latin typeface="Times New Roman"/>
                <a:cs typeface="Times New Roman"/>
              </a:rPr>
              <a:t>planerischen</a:t>
            </a:r>
            <a:r>
              <a:rPr sz="2000" spc="-25" dirty="0">
                <a:latin typeface="Times New Roman"/>
                <a:cs typeface="Times New Roman"/>
              </a:rPr>
              <a:t> </a:t>
            </a:r>
            <a:r>
              <a:rPr sz="2000" spc="5" dirty="0">
                <a:latin typeface="Times New Roman"/>
                <a:cs typeface="Times New Roman"/>
              </a:rPr>
              <a:t>und</a:t>
            </a:r>
            <a:r>
              <a:rPr sz="2000" spc="-30" dirty="0">
                <a:latin typeface="Times New Roman"/>
                <a:cs typeface="Times New Roman"/>
              </a:rPr>
              <a:t> </a:t>
            </a:r>
            <a:r>
              <a:rPr sz="2000" dirty="0">
                <a:latin typeface="Times New Roman"/>
                <a:cs typeface="Times New Roman"/>
              </a:rPr>
              <a:t>bürokratischen</a:t>
            </a:r>
            <a:r>
              <a:rPr sz="2000" spc="-35" dirty="0">
                <a:latin typeface="Times New Roman"/>
                <a:cs typeface="Times New Roman"/>
              </a:rPr>
              <a:t> </a:t>
            </a:r>
            <a:r>
              <a:rPr sz="2000" spc="-20" dirty="0">
                <a:latin typeface="Times New Roman"/>
                <a:cs typeface="Times New Roman"/>
              </a:rPr>
              <a:t>Eifer.</a:t>
            </a:r>
            <a:endParaRPr sz="2000" dirty="0">
              <a:latin typeface="Times New Roman"/>
              <a:cs typeface="Times New Roman"/>
            </a:endParaRPr>
          </a:p>
        </p:txBody>
      </p:sp>
      <p:grpSp>
        <p:nvGrpSpPr>
          <p:cNvPr id="7" name="object 7"/>
          <p:cNvGrpSpPr/>
          <p:nvPr/>
        </p:nvGrpSpPr>
        <p:grpSpPr>
          <a:xfrm>
            <a:off x="6140196" y="2985516"/>
            <a:ext cx="314325" cy="71755"/>
            <a:chOff x="6140196" y="2985516"/>
            <a:chExt cx="314325" cy="71755"/>
          </a:xfrm>
        </p:grpSpPr>
        <p:sp>
          <p:nvSpPr>
            <p:cNvPr id="8" name="object 8"/>
            <p:cNvSpPr/>
            <p:nvPr/>
          </p:nvSpPr>
          <p:spPr>
            <a:xfrm>
              <a:off x="6153150" y="2998470"/>
              <a:ext cx="288290" cy="45720"/>
            </a:xfrm>
            <a:custGeom>
              <a:avLst/>
              <a:gdLst/>
              <a:ahLst/>
              <a:cxnLst/>
              <a:rect l="l" t="t" r="r" b="b"/>
              <a:pathLst>
                <a:path w="288289" h="45719">
                  <a:moveTo>
                    <a:pt x="265175" y="0"/>
                  </a:moveTo>
                  <a:lnTo>
                    <a:pt x="265175" y="11429"/>
                  </a:lnTo>
                  <a:lnTo>
                    <a:pt x="0" y="11429"/>
                  </a:lnTo>
                  <a:lnTo>
                    <a:pt x="0" y="34289"/>
                  </a:lnTo>
                  <a:lnTo>
                    <a:pt x="265175" y="34289"/>
                  </a:lnTo>
                  <a:lnTo>
                    <a:pt x="265175" y="45719"/>
                  </a:lnTo>
                  <a:lnTo>
                    <a:pt x="288036" y="22859"/>
                  </a:lnTo>
                  <a:lnTo>
                    <a:pt x="265175" y="0"/>
                  </a:lnTo>
                  <a:close/>
                </a:path>
              </a:pathLst>
            </a:custGeom>
            <a:solidFill>
              <a:srgbClr val="000000"/>
            </a:solidFill>
          </p:spPr>
          <p:txBody>
            <a:bodyPr wrap="square" lIns="0" tIns="0" rIns="0" bIns="0" rtlCol="0"/>
            <a:lstStyle/>
            <a:p>
              <a:endParaRPr/>
            </a:p>
          </p:txBody>
        </p:sp>
        <p:sp>
          <p:nvSpPr>
            <p:cNvPr id="9" name="object 9"/>
            <p:cNvSpPr/>
            <p:nvPr/>
          </p:nvSpPr>
          <p:spPr>
            <a:xfrm>
              <a:off x="6153150" y="2998470"/>
              <a:ext cx="288290" cy="45720"/>
            </a:xfrm>
            <a:custGeom>
              <a:avLst/>
              <a:gdLst/>
              <a:ahLst/>
              <a:cxnLst/>
              <a:rect l="l" t="t" r="r" b="b"/>
              <a:pathLst>
                <a:path w="288289" h="45719">
                  <a:moveTo>
                    <a:pt x="0" y="34289"/>
                  </a:moveTo>
                  <a:lnTo>
                    <a:pt x="265175" y="34289"/>
                  </a:lnTo>
                  <a:lnTo>
                    <a:pt x="265175" y="45719"/>
                  </a:lnTo>
                  <a:lnTo>
                    <a:pt x="288036" y="22859"/>
                  </a:lnTo>
                  <a:lnTo>
                    <a:pt x="265175" y="0"/>
                  </a:lnTo>
                  <a:lnTo>
                    <a:pt x="265175" y="11429"/>
                  </a:lnTo>
                  <a:lnTo>
                    <a:pt x="0" y="11429"/>
                  </a:lnTo>
                  <a:lnTo>
                    <a:pt x="0" y="34289"/>
                  </a:lnTo>
                  <a:close/>
                </a:path>
              </a:pathLst>
            </a:custGeom>
            <a:ln w="25907">
              <a:solidFill>
                <a:srgbClr val="000000"/>
              </a:solidFill>
            </a:ln>
          </p:spPr>
          <p:txBody>
            <a:bodyPr wrap="square" lIns="0" tIns="0" rIns="0" bIns="0" rtlCol="0"/>
            <a:lstStyle/>
            <a:p>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65F17-2EA8-4AA9-AB5F-E547D07D6793}"/>
              </a:ext>
            </a:extLst>
          </p:cNvPr>
          <p:cNvSpPr>
            <a:spLocks noGrp="1"/>
          </p:cNvSpPr>
          <p:nvPr>
            <p:ph type="title"/>
          </p:nvPr>
        </p:nvSpPr>
        <p:spPr/>
        <p:txBody>
          <a:bodyPr/>
          <a:lstStyle/>
          <a:p>
            <a:r>
              <a:rPr lang="de-CH" b="1" dirty="0"/>
              <a:t>Wo stehen wir? -&gt; Probleme im finanziellen Bereich </a:t>
            </a:r>
          </a:p>
        </p:txBody>
      </p:sp>
      <p:sp>
        <p:nvSpPr>
          <p:cNvPr id="3" name="Inhaltsplatzhalter 2">
            <a:extLst>
              <a:ext uri="{FF2B5EF4-FFF2-40B4-BE49-F238E27FC236}">
                <a16:creationId xmlns:a16="http://schemas.microsoft.com/office/drawing/2014/main" id="{FAC7256F-FC6C-424F-976F-E61DC4361161}"/>
              </a:ext>
            </a:extLst>
          </p:cNvPr>
          <p:cNvSpPr>
            <a:spLocks noGrp="1"/>
          </p:cNvSpPr>
          <p:nvPr>
            <p:ph idx="1"/>
          </p:nvPr>
        </p:nvSpPr>
        <p:spPr/>
        <p:txBody>
          <a:bodyPr>
            <a:normAutofit fontScale="92500" lnSpcReduction="20000"/>
          </a:bodyPr>
          <a:lstStyle/>
          <a:p>
            <a:r>
              <a:rPr lang="de-CH" dirty="0" err="1"/>
              <a:t>Demographiebedingte</a:t>
            </a:r>
            <a:r>
              <a:rPr lang="de-CH" dirty="0"/>
              <a:t> Verschiebung von Ressourcen und Lasten </a:t>
            </a:r>
          </a:p>
          <a:p>
            <a:r>
              <a:rPr lang="de-CH" dirty="0"/>
              <a:t>Kantonale Bevölkerungsszenarien mit der Entwicklung des Altersquotienten verändern sich grundlegend </a:t>
            </a:r>
          </a:p>
          <a:p>
            <a:r>
              <a:rPr lang="de-CH" dirty="0"/>
              <a:t>2020 bewegte sich der Altersquotient im interkantonalen Vergleich zwischen 28% und 38%. Die Disparität 2050 zeigt eine deutlich grössere interkantonale Bandbreite. Der Altersquotient wird 2050 in den Kantonen Genf und Zürich 41% und im Kanton Uri 70,4% erreichen. </a:t>
            </a:r>
          </a:p>
          <a:p>
            <a:r>
              <a:rPr lang="de-CH" dirty="0"/>
              <a:t>Es kommt für alle Kantone dazu, dass der von den Gesundheitsausgaben ausgehende Druck die Nachhaltigkeit der Kantonsfinanzen gefährdet, wobei eine Zielvorgabe zur Begrenzung des Ausgabenwachstums die Kantone und die obligatorische Krankenpflegeversicherung spürbar entlasten könnte (vgl. Kapitel 5.5. der Botschaft des Bundesrates zur </a:t>
            </a:r>
            <a:r>
              <a:rPr lang="de-CH" dirty="0" err="1"/>
              <a:t>Legislaturplanung</a:t>
            </a:r>
            <a:r>
              <a:rPr lang="de-CH" dirty="0"/>
              <a:t> 2019-2023)</a:t>
            </a:r>
          </a:p>
          <a:p>
            <a:r>
              <a:rPr lang="de-CH" dirty="0"/>
              <a:t>Aufgrund dieser Trends werden sich die interkantonalen Unterschiede in der finanziellen Leistungsfähigkeit verstärken.  </a:t>
            </a:r>
          </a:p>
          <a:p>
            <a:r>
              <a:rPr lang="de-CH" dirty="0"/>
              <a:t>Die ganze Entwicklung führt somit zu einem erheblichen Druck auf die Ausgleichs- und Transfersysteme und dürfte die nationale Kohäsion und Solidarität absehbar spürbaren Spannungen aussetzen. </a:t>
            </a:r>
          </a:p>
        </p:txBody>
      </p:sp>
    </p:spTree>
    <p:extLst>
      <p:ext uri="{BB962C8B-B14F-4D97-AF65-F5344CB8AC3E}">
        <p14:creationId xmlns:p14="http://schemas.microsoft.com/office/powerpoint/2010/main" val="253413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8650" y="509705"/>
            <a:ext cx="6991350" cy="382156"/>
          </a:xfrm>
          <a:prstGeom prst="rect">
            <a:avLst/>
          </a:prstGeom>
        </p:spPr>
        <p:txBody>
          <a:bodyPr vert="horz" wrap="square" lIns="0" tIns="12700" rIns="0" bIns="0" rtlCol="0">
            <a:spAutoFit/>
          </a:bodyPr>
          <a:lstStyle/>
          <a:p>
            <a:pPr marL="12700" marR="5080">
              <a:lnSpc>
                <a:spcPct val="100000"/>
              </a:lnSpc>
              <a:spcBef>
                <a:spcPts val="100"/>
              </a:spcBef>
            </a:pPr>
            <a:endParaRPr dirty="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14</a:t>
            </a:fld>
            <a:endParaRPr spc="-5" dirty="0">
              <a:solidFill>
                <a:srgbClr val="888888"/>
              </a:solidFill>
            </a:endParaRPr>
          </a:p>
        </p:txBody>
      </p:sp>
      <p:pic>
        <p:nvPicPr>
          <p:cNvPr id="3" name="object 3"/>
          <p:cNvPicPr/>
          <p:nvPr/>
        </p:nvPicPr>
        <p:blipFill>
          <a:blip r:embed="rId2" cstate="print"/>
          <a:stretch>
            <a:fillRect/>
          </a:stretch>
        </p:blipFill>
        <p:spPr>
          <a:xfrm>
            <a:off x="323088" y="1620045"/>
            <a:ext cx="7961273" cy="420151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226567"/>
            <a:ext cx="3394075" cy="391160"/>
          </a:xfrm>
          <a:prstGeom prst="rect">
            <a:avLst/>
          </a:prstGeom>
        </p:spPr>
        <p:txBody>
          <a:bodyPr vert="horz" wrap="square" lIns="0" tIns="12700" rIns="0" bIns="0" rtlCol="0">
            <a:spAutoFit/>
          </a:bodyPr>
          <a:lstStyle/>
          <a:p>
            <a:pPr marL="12700">
              <a:lnSpc>
                <a:spcPct val="100000"/>
              </a:lnSpc>
              <a:spcBef>
                <a:spcPts val="100"/>
              </a:spcBef>
            </a:pPr>
            <a:r>
              <a:rPr spc="-5" dirty="0"/>
              <a:t>Analyse</a:t>
            </a:r>
            <a:r>
              <a:rPr spc="5" dirty="0"/>
              <a:t> </a:t>
            </a:r>
            <a:r>
              <a:rPr spc="-5" dirty="0"/>
              <a:t>Staatsbeiträge</a:t>
            </a:r>
            <a:r>
              <a:rPr spc="-20" dirty="0"/>
              <a:t> </a:t>
            </a:r>
            <a:r>
              <a:rPr spc="-5" dirty="0"/>
              <a:t>(I)</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15</a:t>
            </a:fld>
            <a:endParaRPr spc="-5" dirty="0">
              <a:solidFill>
                <a:srgbClr val="888888"/>
              </a:solidFill>
            </a:endParaRPr>
          </a:p>
        </p:txBody>
      </p:sp>
      <p:grpSp>
        <p:nvGrpSpPr>
          <p:cNvPr id="3" name="object 3"/>
          <p:cNvGrpSpPr/>
          <p:nvPr/>
        </p:nvGrpSpPr>
        <p:grpSpPr>
          <a:xfrm>
            <a:off x="762001" y="422146"/>
            <a:ext cx="6781799" cy="5750053"/>
            <a:chOff x="2763011" y="1336547"/>
            <a:chExt cx="3476625" cy="4592320"/>
          </a:xfrm>
        </p:grpSpPr>
        <p:pic>
          <p:nvPicPr>
            <p:cNvPr id="4" name="object 4"/>
            <p:cNvPicPr/>
            <p:nvPr/>
          </p:nvPicPr>
          <p:blipFill>
            <a:blip r:embed="rId2" cstate="print"/>
            <a:stretch>
              <a:fillRect/>
            </a:stretch>
          </p:blipFill>
          <p:spPr>
            <a:xfrm>
              <a:off x="2859514" y="1382280"/>
              <a:ext cx="3152199" cy="4494249"/>
            </a:xfrm>
            <a:prstGeom prst="rect">
              <a:avLst/>
            </a:prstGeom>
          </p:spPr>
        </p:pic>
        <p:sp>
          <p:nvSpPr>
            <p:cNvPr id="5" name="object 5"/>
            <p:cNvSpPr/>
            <p:nvPr/>
          </p:nvSpPr>
          <p:spPr>
            <a:xfrm>
              <a:off x="2767583" y="1341119"/>
              <a:ext cx="3467100" cy="4582795"/>
            </a:xfrm>
            <a:custGeom>
              <a:avLst/>
              <a:gdLst/>
              <a:ahLst/>
              <a:cxnLst/>
              <a:rect l="l" t="t" r="r" b="b"/>
              <a:pathLst>
                <a:path w="3467100" h="4582795">
                  <a:moveTo>
                    <a:pt x="0" y="4582668"/>
                  </a:moveTo>
                  <a:lnTo>
                    <a:pt x="3467100" y="4582668"/>
                  </a:lnTo>
                  <a:lnTo>
                    <a:pt x="3467100" y="0"/>
                  </a:lnTo>
                  <a:lnTo>
                    <a:pt x="0" y="0"/>
                  </a:lnTo>
                  <a:lnTo>
                    <a:pt x="0" y="4582668"/>
                  </a:lnTo>
                  <a:close/>
                </a:path>
              </a:pathLst>
            </a:custGeom>
            <a:ln w="9144">
              <a:solidFill>
                <a:srgbClr val="000000"/>
              </a:solidFill>
            </a:ln>
          </p:spPr>
          <p:txBody>
            <a:bodyPr wrap="square" lIns="0" tIns="0" rIns="0" bIns="0" rtlCol="0"/>
            <a:lstStyle/>
            <a:p>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163608"/>
            <a:ext cx="8091500" cy="1028487"/>
          </a:xfrm>
          <a:prstGeom prst="rect">
            <a:avLst/>
          </a:prstGeom>
        </p:spPr>
        <p:txBody>
          <a:bodyPr vert="horz" wrap="square" lIns="0" tIns="12700" rIns="0" bIns="0" rtlCol="0">
            <a:spAutoFit/>
          </a:bodyPr>
          <a:lstStyle/>
          <a:p>
            <a:pPr marL="12700">
              <a:lnSpc>
                <a:spcPct val="100000"/>
              </a:lnSpc>
              <a:spcBef>
                <a:spcPts val="100"/>
              </a:spcBef>
            </a:pPr>
            <a:r>
              <a:rPr lang="de-CH" b="1" dirty="0"/>
              <a:t>Wo stehen wir? -&gt; Probleme im finanziellen Bereich - Fazit</a:t>
            </a:r>
            <a:endParaRPr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16</a:t>
            </a:fld>
            <a:endParaRPr spc="-5" dirty="0">
              <a:solidFill>
                <a:srgbClr val="888888"/>
              </a:solidFill>
            </a:endParaRPr>
          </a:p>
        </p:txBody>
      </p:sp>
      <p:sp>
        <p:nvSpPr>
          <p:cNvPr id="3" name="object 3"/>
          <p:cNvSpPr txBox="1"/>
          <p:nvPr/>
        </p:nvSpPr>
        <p:spPr>
          <a:xfrm>
            <a:off x="228601" y="1295400"/>
            <a:ext cx="7315199" cy="5207835"/>
          </a:xfrm>
          <a:prstGeom prst="rect">
            <a:avLst/>
          </a:prstGeom>
        </p:spPr>
        <p:txBody>
          <a:bodyPr vert="horz" wrap="square" lIns="0" tIns="64769" rIns="0" bIns="0" rtlCol="0">
            <a:spAutoFit/>
          </a:bodyPr>
          <a:lstStyle/>
          <a:p>
            <a:pPr marL="469900" marR="10160" indent="-457200">
              <a:lnSpc>
                <a:spcPts val="1989"/>
              </a:lnSpc>
              <a:spcBef>
                <a:spcPts val="509"/>
              </a:spcBef>
              <a:buFont typeface="Wingdings"/>
              <a:buChar char=""/>
              <a:tabLst>
                <a:tab pos="469265" algn="l"/>
                <a:tab pos="469900" algn="l"/>
              </a:tabLst>
            </a:pPr>
            <a:r>
              <a:rPr spc="-10" dirty="0">
                <a:latin typeface="Times New Roman"/>
                <a:cs typeface="Times New Roman"/>
              </a:rPr>
              <a:t>Wichtige</a:t>
            </a:r>
            <a:r>
              <a:rPr spc="-45" dirty="0">
                <a:latin typeface="Times New Roman"/>
                <a:cs typeface="Times New Roman"/>
              </a:rPr>
              <a:t> </a:t>
            </a:r>
            <a:r>
              <a:rPr dirty="0">
                <a:latin typeface="Times New Roman"/>
                <a:cs typeface="Times New Roman"/>
              </a:rPr>
              <a:t>grosse</a:t>
            </a:r>
            <a:r>
              <a:rPr spc="-145" dirty="0">
                <a:latin typeface="Times New Roman"/>
                <a:cs typeface="Times New Roman"/>
              </a:rPr>
              <a:t> </a:t>
            </a:r>
            <a:r>
              <a:rPr dirty="0">
                <a:latin typeface="Times New Roman"/>
                <a:cs typeface="Times New Roman"/>
              </a:rPr>
              <a:t>Ausgabenräder</a:t>
            </a:r>
            <a:r>
              <a:rPr spc="-40" dirty="0">
                <a:latin typeface="Times New Roman"/>
                <a:cs typeface="Times New Roman"/>
              </a:rPr>
              <a:t> </a:t>
            </a:r>
            <a:r>
              <a:rPr dirty="0">
                <a:latin typeface="Times New Roman"/>
                <a:cs typeface="Times New Roman"/>
              </a:rPr>
              <a:t>sind</a:t>
            </a:r>
            <a:r>
              <a:rPr spc="-15" dirty="0">
                <a:latin typeface="Times New Roman"/>
                <a:cs typeface="Times New Roman"/>
              </a:rPr>
              <a:t> </a:t>
            </a:r>
            <a:r>
              <a:rPr dirty="0">
                <a:latin typeface="Times New Roman"/>
                <a:cs typeface="Times New Roman"/>
              </a:rPr>
              <a:t>weitgehend</a:t>
            </a:r>
            <a:r>
              <a:rPr spc="-35" dirty="0">
                <a:latin typeface="Times New Roman"/>
                <a:cs typeface="Times New Roman"/>
              </a:rPr>
              <a:t> </a:t>
            </a:r>
            <a:r>
              <a:rPr dirty="0">
                <a:latin typeface="Times New Roman"/>
                <a:cs typeface="Times New Roman"/>
              </a:rPr>
              <a:t>bundesrechtlich</a:t>
            </a:r>
            <a:r>
              <a:rPr spc="-35" dirty="0">
                <a:latin typeface="Times New Roman"/>
                <a:cs typeface="Times New Roman"/>
              </a:rPr>
              <a:t> </a:t>
            </a:r>
            <a:r>
              <a:rPr spc="-5" dirty="0">
                <a:latin typeface="Times New Roman"/>
                <a:cs typeface="Times New Roman"/>
              </a:rPr>
              <a:t>normiert, </a:t>
            </a:r>
            <a:r>
              <a:rPr spc="-484" dirty="0">
                <a:latin typeface="Times New Roman"/>
                <a:cs typeface="Times New Roman"/>
              </a:rPr>
              <a:t> </a:t>
            </a:r>
            <a:r>
              <a:rPr dirty="0">
                <a:latin typeface="Times New Roman"/>
                <a:cs typeface="Times New Roman"/>
              </a:rPr>
              <a:t>schwer</a:t>
            </a:r>
            <a:r>
              <a:rPr spc="-20" dirty="0">
                <a:latin typeface="Times New Roman"/>
                <a:cs typeface="Times New Roman"/>
              </a:rPr>
              <a:t> </a:t>
            </a:r>
            <a:r>
              <a:rPr dirty="0">
                <a:latin typeface="Times New Roman"/>
                <a:cs typeface="Times New Roman"/>
              </a:rPr>
              <a:t>steuerbar</a:t>
            </a:r>
            <a:r>
              <a:rPr spc="-40" dirty="0">
                <a:latin typeface="Times New Roman"/>
                <a:cs typeface="Times New Roman"/>
              </a:rPr>
              <a:t> </a:t>
            </a:r>
            <a:r>
              <a:rPr spc="5" dirty="0">
                <a:latin typeface="Times New Roman"/>
                <a:cs typeface="Times New Roman"/>
              </a:rPr>
              <a:t>und</a:t>
            </a:r>
            <a:r>
              <a:rPr spc="-30" dirty="0">
                <a:latin typeface="Times New Roman"/>
                <a:cs typeface="Times New Roman"/>
              </a:rPr>
              <a:t> </a:t>
            </a:r>
            <a:r>
              <a:rPr dirty="0">
                <a:latin typeface="Times New Roman"/>
                <a:cs typeface="Times New Roman"/>
              </a:rPr>
              <a:t>haben</a:t>
            </a:r>
            <a:r>
              <a:rPr spc="-15" dirty="0">
                <a:latin typeface="Times New Roman"/>
                <a:cs typeface="Times New Roman"/>
              </a:rPr>
              <a:t> </a:t>
            </a:r>
            <a:r>
              <a:rPr spc="-5" dirty="0">
                <a:latin typeface="Times New Roman"/>
                <a:cs typeface="Times New Roman"/>
              </a:rPr>
              <a:t>eine</a:t>
            </a:r>
            <a:r>
              <a:rPr dirty="0">
                <a:latin typeface="Times New Roman"/>
                <a:cs typeface="Times New Roman"/>
              </a:rPr>
              <a:t> </a:t>
            </a:r>
            <a:r>
              <a:rPr dirty="0" err="1">
                <a:latin typeface="Times New Roman"/>
                <a:cs typeface="Times New Roman"/>
              </a:rPr>
              <a:t>hohe</a:t>
            </a:r>
            <a:r>
              <a:rPr spc="-30" dirty="0">
                <a:latin typeface="Times New Roman"/>
                <a:cs typeface="Times New Roman"/>
              </a:rPr>
              <a:t> </a:t>
            </a:r>
            <a:r>
              <a:rPr spc="-5" dirty="0" err="1">
                <a:latin typeface="Times New Roman"/>
                <a:cs typeface="Times New Roman"/>
              </a:rPr>
              <a:t>Dynamik</a:t>
            </a:r>
            <a:r>
              <a:rPr lang="de-CH" spc="-5" dirty="0">
                <a:latin typeface="Times New Roman"/>
                <a:cs typeface="Times New Roman"/>
              </a:rPr>
              <a:t> (Ergänzungsleistungen, IPV, Pflege- und Spitalfinanzierung) </a:t>
            </a:r>
            <a:endParaRPr dirty="0">
              <a:latin typeface="Times New Roman"/>
              <a:cs typeface="Times New Roman"/>
            </a:endParaRPr>
          </a:p>
          <a:p>
            <a:pPr>
              <a:lnSpc>
                <a:spcPct val="100000"/>
              </a:lnSpc>
              <a:spcBef>
                <a:spcPts val="35"/>
              </a:spcBef>
              <a:buFont typeface="Wingdings"/>
              <a:buChar char=""/>
            </a:pPr>
            <a:endParaRPr dirty="0">
              <a:latin typeface="Times New Roman"/>
              <a:cs typeface="Times New Roman"/>
            </a:endParaRPr>
          </a:p>
          <a:p>
            <a:pPr marL="469900" marR="386715" indent="-457200">
              <a:lnSpc>
                <a:spcPts val="1989"/>
              </a:lnSpc>
              <a:buFont typeface="Wingdings"/>
              <a:buChar char=""/>
              <a:tabLst>
                <a:tab pos="469265" algn="l"/>
                <a:tab pos="469900" algn="l"/>
              </a:tabLst>
            </a:pPr>
            <a:r>
              <a:rPr spc="-15" dirty="0">
                <a:latin typeface="Times New Roman"/>
                <a:cs typeface="Times New Roman"/>
              </a:rPr>
              <a:t>Treten</a:t>
            </a:r>
            <a:r>
              <a:rPr spc="-10" dirty="0">
                <a:latin typeface="Times New Roman"/>
                <a:cs typeface="Times New Roman"/>
              </a:rPr>
              <a:t> </a:t>
            </a:r>
            <a:r>
              <a:rPr spc="-5" dirty="0">
                <a:latin typeface="Times New Roman"/>
                <a:cs typeface="Times New Roman"/>
              </a:rPr>
              <a:t>einnahmenseitig</a:t>
            </a:r>
            <a:r>
              <a:rPr spc="-35" dirty="0">
                <a:latin typeface="Times New Roman"/>
                <a:cs typeface="Times New Roman"/>
              </a:rPr>
              <a:t> </a:t>
            </a:r>
            <a:r>
              <a:rPr dirty="0">
                <a:latin typeface="Times New Roman"/>
                <a:cs typeface="Times New Roman"/>
              </a:rPr>
              <a:t>grössere</a:t>
            </a:r>
            <a:r>
              <a:rPr spc="-35" dirty="0">
                <a:latin typeface="Times New Roman"/>
                <a:cs typeface="Times New Roman"/>
              </a:rPr>
              <a:t> </a:t>
            </a:r>
            <a:r>
              <a:rPr dirty="0">
                <a:latin typeface="Times New Roman"/>
                <a:cs typeface="Times New Roman"/>
              </a:rPr>
              <a:t>Schocks</a:t>
            </a:r>
            <a:r>
              <a:rPr spc="-20" dirty="0">
                <a:latin typeface="Times New Roman"/>
                <a:cs typeface="Times New Roman"/>
              </a:rPr>
              <a:t> </a:t>
            </a:r>
            <a:r>
              <a:rPr spc="-5" dirty="0">
                <a:latin typeface="Times New Roman"/>
                <a:cs typeface="Times New Roman"/>
              </a:rPr>
              <a:t>ein,</a:t>
            </a:r>
            <a:r>
              <a:rPr spc="5" dirty="0">
                <a:latin typeface="Times New Roman"/>
                <a:cs typeface="Times New Roman"/>
              </a:rPr>
              <a:t> </a:t>
            </a:r>
            <a:r>
              <a:rPr dirty="0">
                <a:latin typeface="Times New Roman"/>
                <a:cs typeface="Times New Roman"/>
              </a:rPr>
              <a:t>dann</a:t>
            </a:r>
            <a:r>
              <a:rPr spc="-15" dirty="0">
                <a:latin typeface="Times New Roman"/>
                <a:cs typeface="Times New Roman"/>
              </a:rPr>
              <a:t> </a:t>
            </a:r>
            <a:r>
              <a:rPr dirty="0">
                <a:latin typeface="Times New Roman"/>
                <a:cs typeface="Times New Roman"/>
              </a:rPr>
              <a:t>sind</a:t>
            </a:r>
            <a:r>
              <a:rPr spc="-5" dirty="0">
                <a:latin typeface="Times New Roman"/>
                <a:cs typeface="Times New Roman"/>
              </a:rPr>
              <a:t> </a:t>
            </a:r>
            <a:r>
              <a:rPr dirty="0">
                <a:latin typeface="Times New Roman"/>
                <a:cs typeface="Times New Roman"/>
              </a:rPr>
              <a:t>die kantonalen </a:t>
            </a:r>
            <a:r>
              <a:rPr spc="-484" dirty="0">
                <a:latin typeface="Times New Roman"/>
                <a:cs typeface="Times New Roman"/>
              </a:rPr>
              <a:t> </a:t>
            </a:r>
            <a:r>
              <a:rPr dirty="0">
                <a:latin typeface="Times New Roman"/>
                <a:cs typeface="Times New Roman"/>
              </a:rPr>
              <a:t>Haushalte</a:t>
            </a:r>
            <a:r>
              <a:rPr spc="-40" dirty="0">
                <a:latin typeface="Times New Roman"/>
                <a:cs typeface="Times New Roman"/>
              </a:rPr>
              <a:t> </a:t>
            </a:r>
            <a:r>
              <a:rPr dirty="0">
                <a:latin typeface="Times New Roman"/>
                <a:cs typeface="Times New Roman"/>
              </a:rPr>
              <a:t>rasch</a:t>
            </a:r>
            <a:r>
              <a:rPr spc="-15" dirty="0">
                <a:latin typeface="Times New Roman"/>
                <a:cs typeface="Times New Roman"/>
              </a:rPr>
              <a:t> </a:t>
            </a:r>
            <a:r>
              <a:rPr spc="5" dirty="0">
                <a:latin typeface="Times New Roman"/>
                <a:cs typeface="Times New Roman"/>
              </a:rPr>
              <a:t>und</a:t>
            </a:r>
            <a:r>
              <a:rPr spc="-15" dirty="0">
                <a:latin typeface="Times New Roman"/>
                <a:cs typeface="Times New Roman"/>
              </a:rPr>
              <a:t> </a:t>
            </a:r>
            <a:r>
              <a:rPr spc="-5" dirty="0">
                <a:latin typeface="Times New Roman"/>
                <a:cs typeface="Times New Roman"/>
              </a:rPr>
              <a:t>tiefgreifend</a:t>
            </a:r>
            <a:r>
              <a:rPr spc="-40" dirty="0">
                <a:latin typeface="Times New Roman"/>
                <a:cs typeface="Times New Roman"/>
              </a:rPr>
              <a:t> </a:t>
            </a:r>
            <a:r>
              <a:rPr dirty="0">
                <a:latin typeface="Times New Roman"/>
                <a:cs typeface="Times New Roman"/>
              </a:rPr>
              <a:t>im </a:t>
            </a:r>
            <a:r>
              <a:rPr u="sng" dirty="0">
                <a:uFill>
                  <a:solidFill>
                    <a:srgbClr val="000000"/>
                  </a:solidFill>
                </a:uFill>
                <a:latin typeface="Times New Roman"/>
                <a:cs typeface="Times New Roman"/>
              </a:rPr>
              <a:t>Ungleichgewicht</a:t>
            </a:r>
            <a:r>
              <a:rPr dirty="0">
                <a:latin typeface="Times New Roman"/>
                <a:cs typeface="Times New Roman"/>
              </a:rPr>
              <a:t>.</a:t>
            </a:r>
          </a:p>
          <a:p>
            <a:pPr>
              <a:lnSpc>
                <a:spcPct val="100000"/>
              </a:lnSpc>
              <a:spcBef>
                <a:spcPts val="25"/>
              </a:spcBef>
              <a:buFont typeface="Wingdings"/>
              <a:buChar char=""/>
            </a:pPr>
            <a:endParaRPr dirty="0">
              <a:latin typeface="Times New Roman"/>
              <a:cs typeface="Times New Roman"/>
            </a:endParaRPr>
          </a:p>
          <a:p>
            <a:pPr marL="469900" indent="-457200">
              <a:lnSpc>
                <a:spcPct val="100000"/>
              </a:lnSpc>
              <a:buFont typeface="Wingdings"/>
              <a:buChar char=""/>
              <a:tabLst>
                <a:tab pos="469265" algn="l"/>
                <a:tab pos="469900" algn="l"/>
              </a:tabLst>
            </a:pPr>
            <a:r>
              <a:rPr u="sng" dirty="0">
                <a:uFill>
                  <a:solidFill>
                    <a:srgbClr val="000000"/>
                  </a:solidFill>
                </a:uFill>
                <a:latin typeface="Times New Roman"/>
                <a:cs typeface="Times New Roman"/>
              </a:rPr>
              <a:t>Alle</a:t>
            </a:r>
            <a:r>
              <a:rPr u="sng" spc="-15" dirty="0">
                <a:uFill>
                  <a:solidFill>
                    <a:srgbClr val="000000"/>
                  </a:solidFill>
                </a:uFill>
                <a:latin typeface="Times New Roman"/>
                <a:cs typeface="Times New Roman"/>
              </a:rPr>
              <a:t> </a:t>
            </a:r>
            <a:r>
              <a:rPr u="sng" spc="-5" dirty="0">
                <a:uFill>
                  <a:solidFill>
                    <a:srgbClr val="000000"/>
                  </a:solidFill>
                </a:uFill>
                <a:latin typeface="Times New Roman"/>
                <a:cs typeface="Times New Roman"/>
              </a:rPr>
              <a:t>Politikbereiche</a:t>
            </a:r>
            <a:r>
              <a:rPr spc="-25" dirty="0">
                <a:latin typeface="Times New Roman"/>
                <a:cs typeface="Times New Roman"/>
              </a:rPr>
              <a:t> </a:t>
            </a:r>
            <a:r>
              <a:rPr dirty="0">
                <a:latin typeface="Times New Roman"/>
                <a:cs typeface="Times New Roman"/>
              </a:rPr>
              <a:t>sind</a:t>
            </a:r>
            <a:r>
              <a:rPr spc="-10" dirty="0">
                <a:latin typeface="Times New Roman"/>
                <a:cs typeface="Times New Roman"/>
              </a:rPr>
              <a:t> </a:t>
            </a:r>
            <a:r>
              <a:rPr dirty="0">
                <a:latin typeface="Times New Roman"/>
                <a:cs typeface="Times New Roman"/>
              </a:rPr>
              <a:t>oder</a:t>
            </a:r>
            <a:r>
              <a:rPr spc="-25" dirty="0">
                <a:latin typeface="Times New Roman"/>
                <a:cs typeface="Times New Roman"/>
              </a:rPr>
              <a:t> </a:t>
            </a:r>
            <a:r>
              <a:rPr dirty="0">
                <a:latin typeface="Times New Roman"/>
                <a:cs typeface="Times New Roman"/>
              </a:rPr>
              <a:t>geraten</a:t>
            </a:r>
            <a:r>
              <a:rPr spc="-10" dirty="0">
                <a:latin typeface="Times New Roman"/>
                <a:cs typeface="Times New Roman"/>
              </a:rPr>
              <a:t> </a:t>
            </a:r>
            <a:r>
              <a:rPr dirty="0">
                <a:latin typeface="Times New Roman"/>
                <a:cs typeface="Times New Roman"/>
              </a:rPr>
              <a:t>unter</a:t>
            </a:r>
            <a:r>
              <a:rPr spc="-30" dirty="0">
                <a:latin typeface="Times New Roman"/>
                <a:cs typeface="Times New Roman"/>
              </a:rPr>
              <a:t> </a:t>
            </a:r>
            <a:r>
              <a:rPr dirty="0">
                <a:latin typeface="Times New Roman"/>
                <a:cs typeface="Times New Roman"/>
              </a:rPr>
              <a:t>Druck.</a:t>
            </a:r>
          </a:p>
          <a:p>
            <a:pPr>
              <a:lnSpc>
                <a:spcPct val="100000"/>
              </a:lnSpc>
              <a:spcBef>
                <a:spcPts val="15"/>
              </a:spcBef>
              <a:buFont typeface="Wingdings"/>
              <a:buChar char=""/>
            </a:pPr>
            <a:endParaRPr dirty="0">
              <a:latin typeface="Times New Roman"/>
              <a:cs typeface="Times New Roman"/>
            </a:endParaRPr>
          </a:p>
          <a:p>
            <a:pPr marL="469900" marR="347980" indent="-457200">
              <a:lnSpc>
                <a:spcPts val="2000"/>
              </a:lnSpc>
              <a:buFont typeface="Wingdings"/>
              <a:buChar char=""/>
              <a:tabLst>
                <a:tab pos="469265" algn="l"/>
                <a:tab pos="469900" algn="l"/>
              </a:tabLst>
            </a:pPr>
            <a:r>
              <a:rPr dirty="0">
                <a:latin typeface="Times New Roman"/>
                <a:cs typeface="Times New Roman"/>
              </a:rPr>
              <a:t>Einschränkungen</a:t>
            </a:r>
            <a:r>
              <a:rPr spc="-35" dirty="0">
                <a:latin typeface="Times New Roman"/>
                <a:cs typeface="Times New Roman"/>
              </a:rPr>
              <a:t> </a:t>
            </a:r>
            <a:r>
              <a:rPr dirty="0">
                <a:latin typeface="Times New Roman"/>
                <a:cs typeface="Times New Roman"/>
              </a:rPr>
              <a:t>des</a:t>
            </a:r>
            <a:r>
              <a:rPr spc="-10" dirty="0">
                <a:latin typeface="Times New Roman"/>
                <a:cs typeface="Times New Roman"/>
              </a:rPr>
              <a:t> </a:t>
            </a:r>
            <a:r>
              <a:rPr dirty="0">
                <a:latin typeface="Times New Roman"/>
                <a:cs typeface="Times New Roman"/>
              </a:rPr>
              <a:t>kantonalen</a:t>
            </a:r>
            <a:r>
              <a:rPr spc="-30" dirty="0">
                <a:latin typeface="Times New Roman"/>
                <a:cs typeface="Times New Roman"/>
              </a:rPr>
              <a:t> </a:t>
            </a:r>
            <a:r>
              <a:rPr spc="-5" dirty="0">
                <a:latin typeface="Times New Roman"/>
                <a:cs typeface="Times New Roman"/>
              </a:rPr>
              <a:t>Handlungsspielraums</a:t>
            </a:r>
            <a:r>
              <a:rPr spc="-15" dirty="0">
                <a:latin typeface="Times New Roman"/>
                <a:cs typeface="Times New Roman"/>
              </a:rPr>
              <a:t> </a:t>
            </a:r>
            <a:r>
              <a:rPr dirty="0">
                <a:latin typeface="Times New Roman"/>
                <a:cs typeface="Times New Roman"/>
              </a:rPr>
              <a:t>durch</a:t>
            </a:r>
            <a:r>
              <a:rPr spc="-20" dirty="0">
                <a:latin typeface="Times New Roman"/>
                <a:cs typeface="Times New Roman"/>
              </a:rPr>
              <a:t> </a:t>
            </a:r>
            <a:r>
              <a:rPr dirty="0">
                <a:latin typeface="Times New Roman"/>
                <a:cs typeface="Times New Roman"/>
              </a:rPr>
              <a:t>steigende </a:t>
            </a:r>
            <a:r>
              <a:rPr spc="-484" dirty="0">
                <a:latin typeface="Times New Roman"/>
                <a:cs typeface="Times New Roman"/>
              </a:rPr>
              <a:t> </a:t>
            </a:r>
            <a:r>
              <a:rPr dirty="0">
                <a:latin typeface="Times New Roman"/>
                <a:cs typeface="Times New Roman"/>
              </a:rPr>
              <a:t>Abhängigkeit.</a:t>
            </a:r>
          </a:p>
          <a:p>
            <a:pPr>
              <a:lnSpc>
                <a:spcPct val="100000"/>
              </a:lnSpc>
              <a:spcBef>
                <a:spcPts val="15"/>
              </a:spcBef>
            </a:pPr>
            <a:endParaRPr dirty="0">
              <a:latin typeface="Times New Roman"/>
              <a:cs typeface="Times New Roman"/>
            </a:endParaRPr>
          </a:p>
          <a:p>
            <a:pPr marL="469900" indent="-457200">
              <a:lnSpc>
                <a:spcPts val="2200"/>
              </a:lnSpc>
              <a:buFont typeface="Wingdings"/>
              <a:buChar char=""/>
              <a:tabLst>
                <a:tab pos="469265" algn="l"/>
                <a:tab pos="469900" algn="l"/>
              </a:tabLst>
            </a:pPr>
            <a:r>
              <a:rPr dirty="0">
                <a:latin typeface="Times New Roman"/>
                <a:cs typeface="Times New Roman"/>
              </a:rPr>
              <a:t>Der</a:t>
            </a:r>
            <a:r>
              <a:rPr spc="-5" dirty="0">
                <a:latin typeface="Times New Roman"/>
                <a:cs typeface="Times New Roman"/>
              </a:rPr>
              <a:t> demographische</a:t>
            </a:r>
            <a:r>
              <a:rPr spc="-65" dirty="0">
                <a:latin typeface="Times New Roman"/>
                <a:cs typeface="Times New Roman"/>
              </a:rPr>
              <a:t> </a:t>
            </a:r>
            <a:r>
              <a:rPr spc="-25" dirty="0">
                <a:latin typeface="Times New Roman"/>
                <a:cs typeface="Times New Roman"/>
              </a:rPr>
              <a:t>Wandel</a:t>
            </a:r>
            <a:r>
              <a:rPr spc="-50" dirty="0">
                <a:latin typeface="Times New Roman"/>
                <a:cs typeface="Times New Roman"/>
              </a:rPr>
              <a:t> </a:t>
            </a:r>
            <a:r>
              <a:rPr dirty="0">
                <a:latin typeface="Times New Roman"/>
                <a:cs typeface="Times New Roman"/>
              </a:rPr>
              <a:t>belastet</a:t>
            </a:r>
            <a:r>
              <a:rPr spc="-20" dirty="0">
                <a:latin typeface="Times New Roman"/>
                <a:cs typeface="Times New Roman"/>
              </a:rPr>
              <a:t> </a:t>
            </a:r>
            <a:r>
              <a:rPr dirty="0">
                <a:latin typeface="Times New Roman"/>
                <a:cs typeface="Times New Roman"/>
              </a:rPr>
              <a:t>Kantone</a:t>
            </a:r>
            <a:r>
              <a:rPr spc="-35" dirty="0">
                <a:latin typeface="Times New Roman"/>
                <a:cs typeface="Times New Roman"/>
              </a:rPr>
              <a:t> </a:t>
            </a:r>
            <a:r>
              <a:rPr dirty="0">
                <a:latin typeface="Times New Roman"/>
                <a:cs typeface="Times New Roman"/>
              </a:rPr>
              <a:t>übermässig</a:t>
            </a:r>
            <a:r>
              <a:rPr spc="-30" dirty="0">
                <a:latin typeface="Times New Roman"/>
                <a:cs typeface="Times New Roman"/>
              </a:rPr>
              <a:t> </a:t>
            </a:r>
            <a:r>
              <a:rPr dirty="0">
                <a:latin typeface="Times New Roman"/>
                <a:cs typeface="Times New Roman"/>
              </a:rPr>
              <a:t>(Basis</a:t>
            </a:r>
            <a:r>
              <a:rPr lang="de-CH" dirty="0">
                <a:latin typeface="Times New Roman"/>
                <a:cs typeface="Times New Roman"/>
              </a:rPr>
              <a:t> Bericht EFD</a:t>
            </a:r>
            <a:r>
              <a:rPr dirty="0">
                <a:latin typeface="Times New Roman"/>
                <a:cs typeface="Times New Roman"/>
              </a:rPr>
              <a:t>:</a:t>
            </a:r>
            <a:r>
              <a:rPr lang="de-CH" dirty="0">
                <a:latin typeface="Times New Roman"/>
                <a:cs typeface="Times New Roman"/>
              </a:rPr>
              <a:t> </a:t>
            </a:r>
            <a:r>
              <a:rPr spc="-5" dirty="0">
                <a:latin typeface="Times New Roman"/>
                <a:cs typeface="Times New Roman"/>
              </a:rPr>
              <a:t>«Langfristperspektiven</a:t>
            </a:r>
            <a:r>
              <a:rPr spc="-35" dirty="0">
                <a:latin typeface="Times New Roman"/>
                <a:cs typeface="Times New Roman"/>
              </a:rPr>
              <a:t> </a:t>
            </a:r>
            <a:r>
              <a:rPr dirty="0">
                <a:latin typeface="Times New Roman"/>
                <a:cs typeface="Times New Roman"/>
              </a:rPr>
              <a:t>der </a:t>
            </a:r>
            <a:r>
              <a:rPr spc="-5" dirty="0">
                <a:latin typeface="Times New Roman"/>
                <a:cs typeface="Times New Roman"/>
              </a:rPr>
              <a:t>öffentlichen</a:t>
            </a:r>
            <a:r>
              <a:rPr spc="-35" dirty="0">
                <a:latin typeface="Times New Roman"/>
                <a:cs typeface="Times New Roman"/>
              </a:rPr>
              <a:t> </a:t>
            </a:r>
            <a:r>
              <a:rPr dirty="0">
                <a:latin typeface="Times New Roman"/>
                <a:cs typeface="Times New Roman"/>
              </a:rPr>
              <a:t>Finanzen</a:t>
            </a:r>
            <a:r>
              <a:rPr spc="-25" dirty="0">
                <a:latin typeface="Times New Roman"/>
                <a:cs typeface="Times New Roman"/>
              </a:rPr>
              <a:t> </a:t>
            </a:r>
            <a:r>
              <a:rPr dirty="0">
                <a:latin typeface="Times New Roman"/>
                <a:cs typeface="Times New Roman"/>
              </a:rPr>
              <a:t>in der</a:t>
            </a:r>
            <a:r>
              <a:rPr spc="-10" dirty="0">
                <a:latin typeface="Times New Roman"/>
                <a:cs typeface="Times New Roman"/>
              </a:rPr>
              <a:t> </a:t>
            </a:r>
            <a:r>
              <a:rPr dirty="0">
                <a:latin typeface="Times New Roman"/>
                <a:cs typeface="Times New Roman"/>
              </a:rPr>
              <a:t>Schweiz»</a:t>
            </a:r>
            <a:r>
              <a:rPr lang="de-CH" dirty="0">
                <a:latin typeface="Times New Roman"/>
                <a:cs typeface="Times New Roman"/>
              </a:rPr>
              <a:t>)</a:t>
            </a:r>
          </a:p>
          <a:p>
            <a:pPr marL="12700">
              <a:lnSpc>
                <a:spcPts val="2200"/>
              </a:lnSpc>
              <a:tabLst>
                <a:tab pos="469265" algn="l"/>
                <a:tab pos="469900" algn="l"/>
              </a:tabLst>
            </a:pPr>
            <a:endParaRPr lang="de-CH" dirty="0">
              <a:latin typeface="Times New Roman"/>
              <a:cs typeface="Times New Roman"/>
            </a:endParaRP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Mehrbelastungen</a:t>
            </a:r>
            <a:r>
              <a:rPr lang="de-CH" spc="-50" dirty="0">
                <a:latin typeface="Times New Roman"/>
                <a:cs typeface="Times New Roman"/>
              </a:rPr>
              <a:t> </a:t>
            </a:r>
            <a:r>
              <a:rPr lang="de-CH" dirty="0">
                <a:latin typeface="Times New Roman"/>
                <a:cs typeface="Times New Roman"/>
              </a:rPr>
              <a:t>der</a:t>
            </a:r>
            <a:r>
              <a:rPr lang="de-CH" spc="-20" dirty="0">
                <a:latin typeface="Times New Roman"/>
                <a:cs typeface="Times New Roman"/>
              </a:rPr>
              <a:t> </a:t>
            </a:r>
            <a:r>
              <a:rPr lang="de-CH" dirty="0">
                <a:latin typeface="Times New Roman"/>
                <a:cs typeface="Times New Roman"/>
              </a:rPr>
              <a:t>Kantone</a:t>
            </a:r>
            <a:r>
              <a:rPr lang="de-CH" spc="-40" dirty="0">
                <a:latin typeface="Times New Roman"/>
                <a:cs typeface="Times New Roman"/>
              </a:rPr>
              <a:t> </a:t>
            </a:r>
            <a:r>
              <a:rPr lang="de-CH" dirty="0">
                <a:latin typeface="Times New Roman"/>
                <a:cs typeface="Times New Roman"/>
              </a:rPr>
              <a:t>im</a:t>
            </a:r>
            <a:r>
              <a:rPr lang="de-CH" spc="-25" dirty="0">
                <a:latin typeface="Times New Roman"/>
                <a:cs typeface="Times New Roman"/>
              </a:rPr>
              <a:t> </a:t>
            </a:r>
            <a:r>
              <a:rPr lang="de-CH" dirty="0">
                <a:latin typeface="Times New Roman"/>
                <a:cs typeface="Times New Roman"/>
              </a:rPr>
              <a:t>Sozial-</a:t>
            </a:r>
            <a:r>
              <a:rPr lang="de-CH" spc="-35" dirty="0">
                <a:latin typeface="Times New Roman"/>
                <a:cs typeface="Times New Roman"/>
              </a:rPr>
              <a:t> </a:t>
            </a:r>
            <a:r>
              <a:rPr lang="de-CH" spc="5" dirty="0">
                <a:latin typeface="Times New Roman"/>
                <a:cs typeface="Times New Roman"/>
              </a:rPr>
              <a:t>und</a:t>
            </a:r>
            <a:r>
              <a:rPr lang="de-CH" spc="-20" dirty="0">
                <a:latin typeface="Times New Roman"/>
                <a:cs typeface="Times New Roman"/>
              </a:rPr>
              <a:t> </a:t>
            </a:r>
            <a:r>
              <a:rPr lang="de-CH" dirty="0">
                <a:latin typeface="Times New Roman"/>
                <a:cs typeface="Times New Roman"/>
              </a:rPr>
              <a:t>Gesundheitsbereich</a:t>
            </a:r>
            <a:r>
              <a:rPr lang="de-CH" spc="-45" dirty="0">
                <a:latin typeface="Times New Roman"/>
                <a:cs typeface="Times New Roman"/>
              </a:rPr>
              <a:t> </a:t>
            </a:r>
            <a:r>
              <a:rPr lang="de-CH" dirty="0">
                <a:latin typeface="Times New Roman"/>
                <a:cs typeface="Times New Roman"/>
              </a:rPr>
              <a:t>nach </a:t>
            </a:r>
            <a:r>
              <a:rPr lang="de-CH" spc="-484" dirty="0">
                <a:latin typeface="Times New Roman"/>
                <a:cs typeface="Times New Roman"/>
              </a:rPr>
              <a:t> </a:t>
            </a:r>
            <a:r>
              <a:rPr lang="de-CH" dirty="0">
                <a:latin typeface="Times New Roman"/>
                <a:cs typeface="Times New Roman"/>
              </a:rPr>
              <a:t>I</a:t>
            </a:r>
            <a:r>
              <a:rPr lang="de-CH" spc="5" dirty="0">
                <a:latin typeface="Times New Roman"/>
                <a:cs typeface="Times New Roman"/>
              </a:rPr>
              <a:t>n</a:t>
            </a:r>
            <a:r>
              <a:rPr lang="de-CH" dirty="0">
                <a:latin typeface="Times New Roman"/>
                <a:cs typeface="Times New Roman"/>
              </a:rPr>
              <a:t>k</a:t>
            </a:r>
            <a:r>
              <a:rPr lang="de-CH" spc="5" dirty="0">
                <a:latin typeface="Times New Roman"/>
                <a:cs typeface="Times New Roman"/>
              </a:rPr>
              <a:t>r</a:t>
            </a:r>
            <a:r>
              <a:rPr lang="de-CH" dirty="0">
                <a:latin typeface="Times New Roman"/>
                <a:cs typeface="Times New Roman"/>
              </a:rPr>
              <a:t>a</a:t>
            </a:r>
            <a:r>
              <a:rPr lang="de-CH" spc="-10" dirty="0">
                <a:latin typeface="Times New Roman"/>
                <a:cs typeface="Times New Roman"/>
              </a:rPr>
              <a:t>f</a:t>
            </a:r>
            <a:r>
              <a:rPr lang="de-CH" dirty="0">
                <a:latin typeface="Times New Roman"/>
                <a:cs typeface="Times New Roman"/>
              </a:rPr>
              <a:t>t</a:t>
            </a:r>
            <a:r>
              <a:rPr lang="de-CH" spc="-10" dirty="0">
                <a:latin typeface="Times New Roman"/>
                <a:cs typeface="Times New Roman"/>
              </a:rPr>
              <a:t>tr</a:t>
            </a:r>
            <a:r>
              <a:rPr lang="de-CH" dirty="0">
                <a:latin typeface="Times New Roman"/>
                <a:cs typeface="Times New Roman"/>
              </a:rPr>
              <a:t>e</a:t>
            </a:r>
            <a:r>
              <a:rPr lang="de-CH" spc="-10" dirty="0">
                <a:latin typeface="Times New Roman"/>
                <a:cs typeface="Times New Roman"/>
              </a:rPr>
              <a:t>t</a:t>
            </a:r>
            <a:r>
              <a:rPr lang="de-CH" dirty="0">
                <a:latin typeface="Times New Roman"/>
                <a:cs typeface="Times New Roman"/>
              </a:rPr>
              <a:t>en</a:t>
            </a:r>
            <a:r>
              <a:rPr lang="de-CH" spc="-40" dirty="0">
                <a:latin typeface="Times New Roman"/>
                <a:cs typeface="Times New Roman"/>
              </a:rPr>
              <a:t> </a:t>
            </a:r>
            <a:r>
              <a:rPr lang="de-CH" dirty="0">
                <a:latin typeface="Times New Roman"/>
                <a:cs typeface="Times New Roman"/>
              </a:rPr>
              <a:t>N</a:t>
            </a:r>
            <a:r>
              <a:rPr lang="de-CH" spc="-140" dirty="0">
                <a:latin typeface="Times New Roman"/>
                <a:cs typeface="Times New Roman"/>
              </a:rPr>
              <a:t>F</a:t>
            </a:r>
            <a:r>
              <a:rPr lang="de-CH" dirty="0">
                <a:latin typeface="Times New Roman"/>
                <a:cs typeface="Times New Roman"/>
              </a:rPr>
              <a:t>A</a:t>
            </a:r>
            <a:r>
              <a:rPr lang="de-CH" spc="-120" dirty="0">
                <a:latin typeface="Times New Roman"/>
                <a:cs typeface="Times New Roman"/>
              </a:rPr>
              <a:t> </a:t>
            </a:r>
            <a:r>
              <a:rPr lang="de-CH" u="sng" dirty="0">
                <a:uFill>
                  <a:solidFill>
                    <a:srgbClr val="000000"/>
                  </a:solidFill>
                </a:uFill>
                <a:latin typeface="Times New Roman"/>
                <a:cs typeface="Times New Roman"/>
              </a:rPr>
              <a:t>bis</a:t>
            </a:r>
            <a:r>
              <a:rPr lang="de-CH" u="sng" spc="-10" dirty="0">
                <a:uFill>
                  <a:solidFill>
                    <a:srgbClr val="000000"/>
                  </a:solidFill>
                </a:uFill>
                <a:latin typeface="Times New Roman"/>
                <a:cs typeface="Times New Roman"/>
              </a:rPr>
              <a:t> </a:t>
            </a:r>
            <a:r>
              <a:rPr lang="de-CH" u="sng" dirty="0">
                <a:uFill>
                  <a:solidFill>
                    <a:srgbClr val="000000"/>
                  </a:solidFill>
                </a:uFill>
                <a:latin typeface="Times New Roman"/>
                <a:cs typeface="Times New Roman"/>
              </a:rPr>
              <a:t>3 </a:t>
            </a:r>
            <a:r>
              <a:rPr lang="de-CH" u="sng" spc="-10" dirty="0">
                <a:uFill>
                  <a:solidFill>
                    <a:srgbClr val="000000"/>
                  </a:solidFill>
                </a:uFill>
                <a:latin typeface="Times New Roman"/>
                <a:cs typeface="Times New Roman"/>
              </a:rPr>
              <a:t>M</a:t>
            </a:r>
            <a:r>
              <a:rPr lang="de-CH" u="sng" dirty="0">
                <a:uFill>
                  <a:solidFill>
                    <a:srgbClr val="000000"/>
                  </a:solidFill>
                </a:uFill>
                <a:latin typeface="Times New Roman"/>
                <a:cs typeface="Times New Roman"/>
              </a:rPr>
              <a:t>r</a:t>
            </a:r>
            <a:r>
              <a:rPr lang="de-CH" u="sng" spc="5" dirty="0">
                <a:uFill>
                  <a:solidFill>
                    <a:srgbClr val="000000"/>
                  </a:solidFill>
                </a:uFill>
                <a:latin typeface="Times New Roman"/>
                <a:cs typeface="Times New Roman"/>
              </a:rPr>
              <a:t>d</a:t>
            </a:r>
            <a:r>
              <a:rPr lang="de-CH" u="sng" dirty="0">
                <a:uFill>
                  <a:solidFill>
                    <a:srgbClr val="000000"/>
                  </a:solidFill>
                </a:uFill>
                <a:latin typeface="Times New Roman"/>
                <a:cs typeface="Times New Roman"/>
              </a:rPr>
              <a:t>.</a:t>
            </a:r>
            <a:r>
              <a:rPr lang="de-CH" u="sng" spc="-20" dirty="0">
                <a:uFill>
                  <a:solidFill>
                    <a:srgbClr val="000000"/>
                  </a:solidFill>
                </a:uFill>
                <a:latin typeface="Times New Roman"/>
                <a:cs typeface="Times New Roman"/>
              </a:rPr>
              <a:t> </a:t>
            </a:r>
            <a:r>
              <a:rPr lang="de-CH" u="sng" dirty="0">
                <a:uFill>
                  <a:solidFill>
                    <a:srgbClr val="000000"/>
                  </a:solidFill>
                </a:uFill>
                <a:latin typeface="Times New Roman"/>
                <a:cs typeface="Times New Roman"/>
              </a:rPr>
              <a:t>Fran</a:t>
            </a:r>
            <a:r>
              <a:rPr lang="de-CH" u="sng" spc="5" dirty="0">
                <a:uFill>
                  <a:solidFill>
                    <a:srgbClr val="000000"/>
                  </a:solidFill>
                </a:uFill>
                <a:latin typeface="Times New Roman"/>
                <a:cs typeface="Times New Roman"/>
              </a:rPr>
              <a:t>k</a:t>
            </a:r>
            <a:r>
              <a:rPr lang="de-CH" u="sng" dirty="0">
                <a:uFill>
                  <a:solidFill>
                    <a:srgbClr val="000000"/>
                  </a:solidFill>
                </a:uFill>
                <a:latin typeface="Times New Roman"/>
                <a:cs typeface="Times New Roman"/>
              </a:rPr>
              <a:t>en</a:t>
            </a:r>
            <a:r>
              <a:rPr lang="de-CH" u="sng" spc="-40" dirty="0">
                <a:uFill>
                  <a:solidFill>
                    <a:srgbClr val="000000"/>
                  </a:solidFill>
                </a:uFill>
                <a:latin typeface="Times New Roman"/>
                <a:cs typeface="Times New Roman"/>
              </a:rPr>
              <a:t> </a:t>
            </a:r>
            <a:r>
              <a:rPr lang="de-CH" u="sng" dirty="0">
                <a:uFill>
                  <a:solidFill>
                    <a:srgbClr val="000000"/>
                  </a:solidFill>
                </a:uFill>
                <a:latin typeface="Times New Roman"/>
                <a:cs typeface="Times New Roman"/>
              </a:rPr>
              <a:t>p</a:t>
            </a:r>
            <a:r>
              <a:rPr lang="de-CH" u="sng" spc="5" dirty="0">
                <a:uFill>
                  <a:solidFill>
                    <a:srgbClr val="000000"/>
                  </a:solidFill>
                </a:uFill>
                <a:latin typeface="Times New Roman"/>
                <a:cs typeface="Times New Roman"/>
              </a:rPr>
              <a:t>.</a:t>
            </a:r>
            <a:r>
              <a:rPr lang="de-CH" u="sng" dirty="0">
                <a:uFill>
                  <a:solidFill>
                    <a:srgbClr val="000000"/>
                  </a:solidFill>
                </a:uFill>
                <a:latin typeface="Times New Roman"/>
                <a:cs typeface="Times New Roman"/>
              </a:rPr>
              <a:t>a</a:t>
            </a:r>
            <a:r>
              <a:rPr lang="de-CH" u="sng" spc="15" dirty="0">
                <a:uFill>
                  <a:solidFill>
                    <a:srgbClr val="000000"/>
                  </a:solidFill>
                </a:uFill>
                <a:latin typeface="Times New Roman"/>
                <a:cs typeface="Times New Roman"/>
              </a:rPr>
              <a:t>.. </a:t>
            </a:r>
            <a:r>
              <a:rPr lang="de-CH" dirty="0">
                <a:latin typeface="Times New Roman"/>
                <a:cs typeface="Times New Roman"/>
              </a:rPr>
              <a:t>Hauptsächlich</a:t>
            </a:r>
            <a:r>
              <a:rPr lang="de-CH" spc="-35" dirty="0">
                <a:latin typeface="Times New Roman"/>
                <a:cs typeface="Times New Roman"/>
              </a:rPr>
              <a:t> </a:t>
            </a:r>
            <a:r>
              <a:rPr lang="de-CH" dirty="0">
                <a:latin typeface="Times New Roman"/>
                <a:cs typeface="Times New Roman"/>
              </a:rPr>
              <a:t>durch</a:t>
            </a:r>
            <a:r>
              <a:rPr lang="de-CH" spc="-25" dirty="0">
                <a:latin typeface="Times New Roman"/>
                <a:cs typeface="Times New Roman"/>
              </a:rPr>
              <a:t> </a:t>
            </a:r>
            <a:r>
              <a:rPr lang="de-CH" dirty="0">
                <a:latin typeface="Times New Roman"/>
                <a:cs typeface="Times New Roman"/>
              </a:rPr>
              <a:t>Neuregelung</a:t>
            </a:r>
            <a:r>
              <a:rPr lang="de-CH" spc="-35" dirty="0">
                <a:latin typeface="Times New Roman"/>
                <a:cs typeface="Times New Roman"/>
              </a:rPr>
              <a:t> </a:t>
            </a:r>
            <a:r>
              <a:rPr lang="de-CH" dirty="0">
                <a:latin typeface="Times New Roman"/>
                <a:cs typeface="Times New Roman"/>
              </a:rPr>
              <a:t>der</a:t>
            </a:r>
            <a:r>
              <a:rPr lang="de-CH" spc="-5" dirty="0">
                <a:latin typeface="Times New Roman"/>
                <a:cs typeface="Times New Roman"/>
              </a:rPr>
              <a:t> Pflegefinanzierung</a:t>
            </a:r>
            <a:r>
              <a:rPr lang="de-CH" spc="-35" dirty="0">
                <a:latin typeface="Times New Roman"/>
                <a:cs typeface="Times New Roman"/>
              </a:rPr>
              <a:t> </a:t>
            </a:r>
            <a:r>
              <a:rPr lang="de-CH" spc="5" dirty="0">
                <a:latin typeface="Times New Roman"/>
                <a:cs typeface="Times New Roman"/>
              </a:rPr>
              <a:t>und </a:t>
            </a:r>
            <a:r>
              <a:rPr lang="de-CH" spc="-484" dirty="0">
                <a:latin typeface="Times New Roman"/>
                <a:cs typeface="Times New Roman"/>
              </a:rPr>
              <a:t> </a:t>
            </a:r>
            <a:r>
              <a:rPr lang="de-CH" spc="-5" dirty="0">
                <a:latin typeface="Times New Roman"/>
                <a:cs typeface="Times New Roman"/>
              </a:rPr>
              <a:t>Spitalfinanzierung.</a:t>
            </a:r>
            <a:endParaRPr lang="de-CH" dirty="0">
              <a:latin typeface="Times New Roman"/>
              <a:cs typeface="Times New Roman"/>
            </a:endParaRPr>
          </a:p>
          <a:p>
            <a:pPr marL="469900">
              <a:lnSpc>
                <a:spcPts val="2195"/>
              </a:lnSpc>
            </a:pPr>
            <a:endParaRPr sz="2000" dirty="0">
              <a:latin typeface="Times New Roman"/>
              <a:cs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760424"/>
            <a:ext cx="8527898" cy="520655"/>
          </a:xfrm>
          <a:prstGeom prst="rect">
            <a:avLst/>
          </a:prstGeom>
        </p:spPr>
        <p:txBody>
          <a:bodyPr vert="horz" wrap="square" lIns="0" tIns="12700" rIns="0" bIns="0" rtlCol="0">
            <a:spAutoFit/>
          </a:bodyPr>
          <a:lstStyle/>
          <a:p>
            <a:pPr marL="12700">
              <a:lnSpc>
                <a:spcPct val="100000"/>
              </a:lnSpc>
              <a:spcBef>
                <a:spcPts val="100"/>
              </a:spcBef>
            </a:pPr>
            <a:r>
              <a:rPr lang="de-CH" dirty="0"/>
              <a:t>Wo stehen wir? Weitere aktuelle Themen </a:t>
            </a:r>
            <a:endParaRPr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17</a:t>
            </a:fld>
            <a:endParaRPr spc="-5" dirty="0">
              <a:solidFill>
                <a:srgbClr val="888888"/>
              </a:solidFill>
            </a:endParaRPr>
          </a:p>
        </p:txBody>
      </p:sp>
      <p:sp>
        <p:nvSpPr>
          <p:cNvPr id="5" name="Rechteck 4">
            <a:extLst>
              <a:ext uri="{FF2B5EF4-FFF2-40B4-BE49-F238E27FC236}">
                <a16:creationId xmlns:a16="http://schemas.microsoft.com/office/drawing/2014/main" id="{F39968F3-FA4C-4348-BE0D-4CAF418127B2}"/>
              </a:ext>
            </a:extLst>
          </p:cNvPr>
          <p:cNvSpPr/>
          <p:nvPr/>
        </p:nvSpPr>
        <p:spPr>
          <a:xfrm>
            <a:off x="533400" y="1524000"/>
            <a:ext cx="8077200" cy="5337359"/>
          </a:xfrm>
          <a:prstGeom prst="rect">
            <a:avLst/>
          </a:prstGeom>
        </p:spPr>
        <p:txBody>
          <a:bodyPr wrap="square">
            <a:spAutoFit/>
          </a:bodyPr>
          <a:lstStyle/>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Prämienverbilligungsinitiative der SP wie auch der Gegenvorschlag des Bundesrates </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Ausschüttungen der schweizerischen Nationalbank und die daraus entstehenden politischen Begehrlichkeiten (Bund / Kantone) </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Vorgaben zur Begrenzung des Ausgabenwachstums im Gesundheitsbereich müssen einem enormen Lobbydruck stand halten</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Energiepolitik im Gebäudebereich</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Verschiedene Initiativen (Pflege, Musik etc.) sind mehrheitsfähig, obwohl sie föderalistisch ein </a:t>
            </a:r>
            <a:r>
              <a:rPr lang="de-CH" dirty="0" err="1">
                <a:latin typeface="Times New Roman"/>
                <a:cs typeface="Times New Roman"/>
              </a:rPr>
              <a:t>No</a:t>
            </a:r>
            <a:r>
              <a:rPr lang="de-CH" dirty="0">
                <a:latin typeface="Times New Roman"/>
                <a:cs typeface="Times New Roman"/>
              </a:rPr>
              <a:t> Go sind. </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Fachdirektorenkonferenzen denken zunehmend </a:t>
            </a:r>
            <a:r>
              <a:rPr lang="de-CH" dirty="0" err="1">
                <a:latin typeface="Times New Roman"/>
                <a:cs typeface="Times New Roman"/>
              </a:rPr>
              <a:t>sektoriell</a:t>
            </a:r>
            <a:r>
              <a:rPr lang="de-CH" dirty="0">
                <a:latin typeface="Times New Roman"/>
                <a:cs typeface="Times New Roman"/>
              </a:rPr>
              <a:t> statt strategisch (aktuelles Beispiel: «Reform» des regionalen Personenverkehrs) </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Anteil gebundener Ausgaben am Bundeshaushalt innert rund 20 Jahren von 45 auf 65% gestiegen. Bund ist ein Transferhaushalt -&gt; Wirkung auf Kantone</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Anteil gebundener Einnahmen zu Gunsten von Fonds ebenfalls wachsend (aktuelles Beispiel: Entlastung Mineralölsteuer mit Wirkung für NAF und BIF)</a:t>
            </a:r>
          </a:p>
          <a:p>
            <a:pPr marL="469900" marR="5080" indent="-457200">
              <a:lnSpc>
                <a:spcPts val="1989"/>
              </a:lnSpc>
              <a:spcBef>
                <a:spcPts val="509"/>
              </a:spcBef>
              <a:buFont typeface="Wingdings"/>
              <a:buChar char=""/>
              <a:tabLst>
                <a:tab pos="469265" algn="l"/>
                <a:tab pos="469900" algn="l"/>
              </a:tabLst>
            </a:pPr>
            <a:r>
              <a:rPr lang="de-CH" dirty="0">
                <a:latin typeface="Times New Roman"/>
                <a:cs typeface="Times New Roman"/>
              </a:rPr>
              <a:t>Digitalisierung und Föderalismus: Digitale Verwaltung Schweiz </a:t>
            </a:r>
          </a:p>
          <a:p>
            <a:pPr marL="469900" marR="5080" indent="-457200">
              <a:lnSpc>
                <a:spcPts val="1989"/>
              </a:lnSpc>
              <a:spcBef>
                <a:spcPts val="509"/>
              </a:spcBef>
              <a:buFont typeface="Wingdings"/>
              <a:buChar char=""/>
              <a:tabLst>
                <a:tab pos="469265" algn="l"/>
                <a:tab pos="469900" algn="l"/>
              </a:tabLst>
            </a:pPr>
            <a:endParaRPr lang="de-CH" dirty="0">
              <a:latin typeface="Times New Roman"/>
              <a:cs typeface="Times New Roman"/>
            </a:endParaRPr>
          </a:p>
          <a:p>
            <a:pPr>
              <a:lnSpc>
                <a:spcPct val="100000"/>
              </a:lnSpc>
              <a:spcBef>
                <a:spcPts val="35"/>
              </a:spcBef>
              <a:buFont typeface="Wingdings"/>
              <a:buChar char=""/>
            </a:pPr>
            <a:endParaRPr lang="de-CH" sz="2000" dirty="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F0D946-B50F-472B-B75C-DD03C57720DF}"/>
              </a:ext>
            </a:extLst>
          </p:cNvPr>
          <p:cNvSpPr>
            <a:spLocks noGrp="1"/>
          </p:cNvSpPr>
          <p:nvPr>
            <p:ph type="title"/>
          </p:nvPr>
        </p:nvSpPr>
        <p:spPr/>
        <p:txBody>
          <a:bodyPr/>
          <a:lstStyle/>
          <a:p>
            <a:r>
              <a:rPr lang="de-CH" dirty="0"/>
              <a:t>Corona und Föderalismus </a:t>
            </a:r>
          </a:p>
        </p:txBody>
      </p:sp>
      <p:sp>
        <p:nvSpPr>
          <p:cNvPr id="3" name="Inhaltsplatzhalter 2">
            <a:extLst>
              <a:ext uri="{FF2B5EF4-FFF2-40B4-BE49-F238E27FC236}">
                <a16:creationId xmlns:a16="http://schemas.microsoft.com/office/drawing/2014/main" id="{1F24FF2B-95F5-4DBB-A0C7-3D58509F65AF}"/>
              </a:ext>
            </a:extLst>
          </p:cNvPr>
          <p:cNvSpPr>
            <a:spLocks noGrp="1"/>
          </p:cNvSpPr>
          <p:nvPr>
            <p:ph idx="1"/>
          </p:nvPr>
        </p:nvSpPr>
        <p:spPr/>
        <p:txBody>
          <a:bodyPr/>
          <a:lstStyle/>
          <a:p>
            <a:r>
              <a:rPr lang="de-CH" dirty="0"/>
              <a:t>Ausserordentliche Lage am 16. März 2020 mit dünner Faktenbasis</a:t>
            </a:r>
          </a:p>
          <a:p>
            <a:r>
              <a:rPr lang="de-CH" dirty="0"/>
              <a:t>Gemeinsames Steuerungsorgan wurde vom BR abgelehnt</a:t>
            </a:r>
          </a:p>
          <a:p>
            <a:r>
              <a:rPr lang="de-CH" dirty="0"/>
              <a:t>Unterschiede im Grundverständnis gegenüber dem Staat zwischen den Sprachregionen</a:t>
            </a:r>
          </a:p>
          <a:p>
            <a:r>
              <a:rPr lang="de-CH" dirty="0"/>
              <a:t>Ungleichgewicht zwischen Regelungsentscheid und Regelungsvollzug</a:t>
            </a:r>
          </a:p>
          <a:p>
            <a:r>
              <a:rPr lang="de-CH" dirty="0"/>
              <a:t>Checks and Balance dank Föderalismus </a:t>
            </a:r>
          </a:p>
          <a:p>
            <a:r>
              <a:rPr lang="de-CH" dirty="0"/>
              <a:t>Zwischenzeitliches Nachlassen strategischer Führung nach 1. Welle</a:t>
            </a:r>
          </a:p>
          <a:p>
            <a:r>
              <a:rPr lang="de-CH" dirty="0"/>
              <a:t>Insgesamt ist die Schweiz gut durch die Krise gekommen </a:t>
            </a:r>
          </a:p>
          <a:p>
            <a:r>
              <a:rPr lang="de-CH" dirty="0"/>
              <a:t>Offen ist die Frage nach den nachhaltigen Effekte (Grundrechtskultur, Vollkaskostaat, Umgang mit strategischen Gütern und Branchen, Digitalisierungsschub für neue Geschäftsmodelle) </a:t>
            </a:r>
          </a:p>
          <a:p>
            <a:pPr marL="0" indent="0">
              <a:buNone/>
            </a:pPr>
            <a:endParaRPr lang="de-CH" dirty="0"/>
          </a:p>
        </p:txBody>
      </p:sp>
    </p:spTree>
    <p:extLst>
      <p:ext uri="{BB962C8B-B14F-4D97-AF65-F5344CB8AC3E}">
        <p14:creationId xmlns:p14="http://schemas.microsoft.com/office/powerpoint/2010/main" val="527866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124504"/>
            <a:ext cx="8204048" cy="874598"/>
          </a:xfrm>
          <a:prstGeom prst="rect">
            <a:avLst/>
          </a:prstGeom>
        </p:spPr>
        <p:txBody>
          <a:bodyPr vert="horz" wrap="square" lIns="0" tIns="12700" rIns="0" bIns="0" rtlCol="0">
            <a:spAutoFit/>
          </a:bodyPr>
          <a:lstStyle/>
          <a:p>
            <a:pPr marL="12700">
              <a:lnSpc>
                <a:spcPct val="100000"/>
              </a:lnSpc>
              <a:spcBef>
                <a:spcPts val="100"/>
              </a:spcBef>
            </a:pPr>
            <a:r>
              <a:rPr lang="de-CH" sz="2800" b="1" spc="-5" dirty="0"/>
              <a:t>Abschliessende Gedanken: </a:t>
            </a:r>
            <a:br>
              <a:rPr lang="de-CH" sz="2800" b="1" spc="-5" dirty="0"/>
            </a:br>
            <a:r>
              <a:rPr sz="2800" b="1" spc="-10" dirty="0" err="1"/>
              <a:t>Wieso</a:t>
            </a:r>
            <a:r>
              <a:rPr sz="2800" b="1" spc="-15" dirty="0"/>
              <a:t> </a:t>
            </a:r>
            <a:r>
              <a:rPr sz="2800" b="1" spc="-5" dirty="0"/>
              <a:t>hat</a:t>
            </a:r>
            <a:r>
              <a:rPr sz="2800" b="1" spc="10" dirty="0"/>
              <a:t> </a:t>
            </a:r>
            <a:r>
              <a:rPr sz="2800" b="1" spc="-5" dirty="0"/>
              <a:t>es</a:t>
            </a:r>
            <a:r>
              <a:rPr sz="2800" b="1" spc="-10" dirty="0"/>
              <a:t> </a:t>
            </a:r>
            <a:r>
              <a:rPr sz="2800" b="1" spc="-5" dirty="0"/>
              <a:t>der</a:t>
            </a:r>
            <a:r>
              <a:rPr sz="2800" b="1" spc="-50" dirty="0"/>
              <a:t> </a:t>
            </a:r>
            <a:r>
              <a:rPr sz="2800" b="1" dirty="0"/>
              <a:t>Föderalismus</a:t>
            </a:r>
            <a:r>
              <a:rPr sz="2800" b="1" spc="-25" dirty="0"/>
              <a:t> </a:t>
            </a:r>
            <a:r>
              <a:rPr sz="2800" b="1" spc="-5" dirty="0"/>
              <a:t>schwer?</a:t>
            </a:r>
            <a:r>
              <a:rPr sz="2800" b="1" spc="5" dirty="0"/>
              <a:t> </a:t>
            </a:r>
            <a:r>
              <a:rPr sz="2800" b="1" dirty="0"/>
              <a:t>7</a:t>
            </a:r>
            <a:r>
              <a:rPr sz="2800" b="1" spc="-40" dirty="0"/>
              <a:t> Trends</a:t>
            </a: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19</a:t>
            </a:fld>
            <a:endParaRPr spc="-5" dirty="0">
              <a:solidFill>
                <a:srgbClr val="888888"/>
              </a:solidFill>
            </a:endParaRPr>
          </a:p>
        </p:txBody>
      </p:sp>
      <p:sp>
        <p:nvSpPr>
          <p:cNvPr id="3" name="object 3"/>
          <p:cNvSpPr txBox="1"/>
          <p:nvPr/>
        </p:nvSpPr>
        <p:spPr>
          <a:xfrm>
            <a:off x="310997" y="1557020"/>
            <a:ext cx="8284209" cy="3506470"/>
          </a:xfrm>
          <a:prstGeom prst="rect">
            <a:avLst/>
          </a:prstGeom>
        </p:spPr>
        <p:txBody>
          <a:bodyPr vert="horz" wrap="square" lIns="0" tIns="64769" rIns="0" bIns="0" rtlCol="0">
            <a:spAutoFit/>
          </a:bodyPr>
          <a:lstStyle/>
          <a:p>
            <a:pPr marL="355600" marR="213360" indent="-342900">
              <a:lnSpc>
                <a:spcPts val="1989"/>
              </a:lnSpc>
              <a:spcBef>
                <a:spcPts val="509"/>
              </a:spcBef>
              <a:buFont typeface="Wingdings"/>
              <a:buChar char=""/>
              <a:tabLst>
                <a:tab pos="354965" algn="l"/>
                <a:tab pos="355600" algn="l"/>
              </a:tabLst>
            </a:pPr>
            <a:r>
              <a:rPr sz="2000" dirty="0">
                <a:latin typeface="Times New Roman"/>
                <a:cs typeface="Times New Roman"/>
              </a:rPr>
              <a:t>Lobbyisten</a:t>
            </a:r>
            <a:r>
              <a:rPr sz="2000" spc="-30" dirty="0">
                <a:latin typeface="Times New Roman"/>
                <a:cs typeface="Times New Roman"/>
              </a:rPr>
              <a:t> </a:t>
            </a:r>
            <a:r>
              <a:rPr sz="2000" spc="-5" dirty="0">
                <a:latin typeface="Times New Roman"/>
                <a:cs typeface="Times New Roman"/>
              </a:rPr>
              <a:t>mögen </a:t>
            </a:r>
            <a:r>
              <a:rPr sz="2000" dirty="0">
                <a:latin typeface="Times New Roman"/>
                <a:cs typeface="Times New Roman"/>
              </a:rPr>
              <a:t>föderale</a:t>
            </a:r>
            <a:r>
              <a:rPr sz="2000" spc="-35" dirty="0">
                <a:latin typeface="Times New Roman"/>
                <a:cs typeface="Times New Roman"/>
              </a:rPr>
              <a:t> </a:t>
            </a:r>
            <a:r>
              <a:rPr sz="2000" dirty="0">
                <a:latin typeface="Times New Roman"/>
                <a:cs typeface="Times New Roman"/>
              </a:rPr>
              <a:t>Lösungen</a:t>
            </a:r>
            <a:r>
              <a:rPr sz="2000" spc="-35" dirty="0">
                <a:latin typeface="Times New Roman"/>
                <a:cs typeface="Times New Roman"/>
              </a:rPr>
              <a:t> </a:t>
            </a:r>
            <a:r>
              <a:rPr sz="2000" dirty="0">
                <a:latin typeface="Times New Roman"/>
                <a:cs typeface="Times New Roman"/>
              </a:rPr>
              <a:t>nicht.</a:t>
            </a:r>
            <a:r>
              <a:rPr sz="2000" spc="-25" dirty="0">
                <a:latin typeface="Times New Roman"/>
                <a:cs typeface="Times New Roman"/>
              </a:rPr>
              <a:t> </a:t>
            </a:r>
            <a:r>
              <a:rPr sz="2000" dirty="0">
                <a:latin typeface="Times New Roman"/>
                <a:cs typeface="Times New Roman"/>
              </a:rPr>
              <a:t>Sie</a:t>
            </a:r>
            <a:r>
              <a:rPr sz="2000" spc="5" dirty="0">
                <a:latin typeface="Times New Roman"/>
                <a:cs typeface="Times New Roman"/>
              </a:rPr>
              <a:t> </a:t>
            </a:r>
            <a:r>
              <a:rPr sz="2000" dirty="0">
                <a:latin typeface="Times New Roman"/>
                <a:cs typeface="Times New Roman"/>
              </a:rPr>
              <a:t>neigen</a:t>
            </a:r>
            <a:r>
              <a:rPr sz="2000" spc="-25" dirty="0">
                <a:latin typeface="Times New Roman"/>
                <a:cs typeface="Times New Roman"/>
              </a:rPr>
              <a:t> </a:t>
            </a:r>
            <a:r>
              <a:rPr sz="2000" dirty="0">
                <a:latin typeface="Times New Roman"/>
                <a:cs typeface="Times New Roman"/>
              </a:rPr>
              <a:t>dazu,</a:t>
            </a:r>
            <a:r>
              <a:rPr sz="2000" spc="-15" dirty="0">
                <a:latin typeface="Times New Roman"/>
                <a:cs typeface="Times New Roman"/>
              </a:rPr>
              <a:t> </a:t>
            </a:r>
            <a:r>
              <a:rPr sz="2000" dirty="0">
                <a:latin typeface="Times New Roman"/>
                <a:cs typeface="Times New Roman"/>
              </a:rPr>
              <a:t>beim</a:t>
            </a:r>
            <a:r>
              <a:rPr sz="2000" spc="-20" dirty="0">
                <a:latin typeface="Times New Roman"/>
                <a:cs typeface="Times New Roman"/>
              </a:rPr>
              <a:t> </a:t>
            </a:r>
            <a:r>
              <a:rPr sz="2000" dirty="0">
                <a:latin typeface="Times New Roman"/>
                <a:cs typeface="Times New Roman"/>
              </a:rPr>
              <a:t>Bund</a:t>
            </a:r>
            <a:r>
              <a:rPr sz="2000" spc="-5" dirty="0">
                <a:latin typeface="Times New Roman"/>
                <a:cs typeface="Times New Roman"/>
              </a:rPr>
              <a:t> </a:t>
            </a:r>
            <a:r>
              <a:rPr sz="2000" dirty="0">
                <a:latin typeface="Times New Roman"/>
                <a:cs typeface="Times New Roman"/>
              </a:rPr>
              <a:t>zu </a:t>
            </a:r>
            <a:r>
              <a:rPr sz="2000" spc="-484" dirty="0">
                <a:latin typeface="Times New Roman"/>
                <a:cs typeface="Times New Roman"/>
              </a:rPr>
              <a:t> </a:t>
            </a:r>
            <a:r>
              <a:rPr sz="2000" spc="-5" dirty="0">
                <a:latin typeface="Times New Roman"/>
                <a:cs typeface="Times New Roman"/>
              </a:rPr>
              <a:t>zentralisieren,</a:t>
            </a:r>
            <a:r>
              <a:rPr sz="2000" spc="-35" dirty="0">
                <a:latin typeface="Times New Roman"/>
                <a:cs typeface="Times New Roman"/>
              </a:rPr>
              <a:t> </a:t>
            </a:r>
            <a:r>
              <a:rPr sz="2000" dirty="0">
                <a:latin typeface="Times New Roman"/>
                <a:cs typeface="Times New Roman"/>
              </a:rPr>
              <a:t>weil</a:t>
            </a:r>
            <a:r>
              <a:rPr sz="2000" spc="-5" dirty="0">
                <a:latin typeface="Times New Roman"/>
                <a:cs typeface="Times New Roman"/>
              </a:rPr>
              <a:t> </a:t>
            </a:r>
            <a:r>
              <a:rPr sz="2000" dirty="0">
                <a:latin typeface="Times New Roman"/>
                <a:cs typeface="Times New Roman"/>
              </a:rPr>
              <a:t>sie</a:t>
            </a:r>
            <a:r>
              <a:rPr sz="2000" spc="-10" dirty="0">
                <a:latin typeface="Times New Roman"/>
                <a:cs typeface="Times New Roman"/>
              </a:rPr>
              <a:t> </a:t>
            </a:r>
            <a:r>
              <a:rPr sz="2000" dirty="0">
                <a:latin typeface="Times New Roman"/>
                <a:cs typeface="Times New Roman"/>
              </a:rPr>
              <a:t>dann</a:t>
            </a:r>
            <a:r>
              <a:rPr sz="2000" spc="-5" dirty="0">
                <a:latin typeface="Times New Roman"/>
                <a:cs typeface="Times New Roman"/>
              </a:rPr>
              <a:t> effizienter</a:t>
            </a:r>
            <a:r>
              <a:rPr sz="2000" spc="-35" dirty="0">
                <a:latin typeface="Times New Roman"/>
                <a:cs typeface="Times New Roman"/>
              </a:rPr>
              <a:t> </a:t>
            </a:r>
            <a:r>
              <a:rPr sz="2000" dirty="0">
                <a:latin typeface="Times New Roman"/>
                <a:cs typeface="Times New Roman"/>
              </a:rPr>
              <a:t>ihre</a:t>
            </a:r>
            <a:r>
              <a:rPr sz="2000" spc="-5" dirty="0">
                <a:latin typeface="Times New Roman"/>
                <a:cs typeface="Times New Roman"/>
              </a:rPr>
              <a:t> </a:t>
            </a:r>
            <a:r>
              <a:rPr sz="2000" dirty="0">
                <a:latin typeface="Times New Roman"/>
                <a:cs typeface="Times New Roman"/>
              </a:rPr>
              <a:t>Interessen</a:t>
            </a:r>
            <a:r>
              <a:rPr sz="2000" spc="-25" dirty="0">
                <a:latin typeface="Times New Roman"/>
                <a:cs typeface="Times New Roman"/>
              </a:rPr>
              <a:t> </a:t>
            </a:r>
            <a:r>
              <a:rPr sz="2000" dirty="0">
                <a:latin typeface="Times New Roman"/>
                <a:cs typeface="Times New Roman"/>
              </a:rPr>
              <a:t>durchsetzen</a:t>
            </a:r>
            <a:r>
              <a:rPr sz="2000" spc="-40" dirty="0">
                <a:latin typeface="Times New Roman"/>
                <a:cs typeface="Times New Roman"/>
              </a:rPr>
              <a:t> </a:t>
            </a:r>
            <a:r>
              <a:rPr sz="2000" dirty="0">
                <a:latin typeface="Times New Roman"/>
                <a:cs typeface="Times New Roman"/>
              </a:rPr>
              <a:t>können.</a:t>
            </a:r>
          </a:p>
          <a:p>
            <a:pPr>
              <a:lnSpc>
                <a:spcPct val="100000"/>
              </a:lnSpc>
              <a:buFont typeface="Wingdings"/>
              <a:buChar char=""/>
            </a:pPr>
            <a:endParaRPr sz="2800" dirty="0">
              <a:latin typeface="Times New Roman"/>
              <a:cs typeface="Times New Roman"/>
            </a:endParaRPr>
          </a:p>
          <a:p>
            <a:pPr marL="355600" marR="5080" indent="-342900">
              <a:lnSpc>
                <a:spcPts val="1989"/>
              </a:lnSpc>
              <a:spcBef>
                <a:spcPts val="5"/>
              </a:spcBef>
              <a:buFont typeface="Wingdings"/>
              <a:buChar char=""/>
              <a:tabLst>
                <a:tab pos="354965" algn="l"/>
                <a:tab pos="355600" algn="l"/>
              </a:tabLst>
            </a:pPr>
            <a:r>
              <a:rPr sz="2000" dirty="0">
                <a:latin typeface="Times New Roman"/>
                <a:cs typeface="Times New Roman"/>
              </a:rPr>
              <a:t>Zunehmende </a:t>
            </a:r>
            <a:r>
              <a:rPr sz="2000" spc="-5" dirty="0">
                <a:latin typeface="Times New Roman"/>
                <a:cs typeface="Times New Roman"/>
              </a:rPr>
              <a:t>Departementalisierung </a:t>
            </a:r>
            <a:r>
              <a:rPr sz="2000" dirty="0">
                <a:latin typeface="Times New Roman"/>
                <a:cs typeface="Times New Roman"/>
              </a:rPr>
              <a:t>auf Ebene Bund </a:t>
            </a:r>
            <a:r>
              <a:rPr sz="2000" spc="5" dirty="0">
                <a:latin typeface="Times New Roman"/>
                <a:cs typeface="Times New Roman"/>
              </a:rPr>
              <a:t>und </a:t>
            </a:r>
            <a:r>
              <a:rPr sz="2000" dirty="0">
                <a:latin typeface="Times New Roman"/>
                <a:cs typeface="Times New Roman"/>
              </a:rPr>
              <a:t>Kantone. </a:t>
            </a:r>
            <a:r>
              <a:rPr sz="2000" spc="5" dirty="0">
                <a:latin typeface="Times New Roman"/>
                <a:cs typeface="Times New Roman"/>
              </a:rPr>
              <a:t> </a:t>
            </a:r>
            <a:r>
              <a:rPr sz="2000" spc="-20" dirty="0">
                <a:latin typeface="Times New Roman"/>
                <a:cs typeface="Times New Roman"/>
              </a:rPr>
              <a:t>Verwaltungen</a:t>
            </a:r>
            <a:r>
              <a:rPr sz="2000" spc="-35" dirty="0">
                <a:latin typeface="Times New Roman"/>
                <a:cs typeface="Times New Roman"/>
              </a:rPr>
              <a:t> </a:t>
            </a:r>
            <a:r>
              <a:rPr sz="2000" dirty="0">
                <a:latin typeface="Times New Roman"/>
                <a:cs typeface="Times New Roman"/>
              </a:rPr>
              <a:t>sind</a:t>
            </a:r>
            <a:r>
              <a:rPr sz="2000" spc="-5" dirty="0">
                <a:latin typeface="Times New Roman"/>
                <a:cs typeface="Times New Roman"/>
              </a:rPr>
              <a:t> </a:t>
            </a:r>
            <a:r>
              <a:rPr sz="2000" dirty="0">
                <a:latin typeface="Times New Roman"/>
                <a:cs typeface="Times New Roman"/>
              </a:rPr>
              <a:t>verflochten</a:t>
            </a:r>
            <a:r>
              <a:rPr sz="2000" spc="-20" dirty="0">
                <a:latin typeface="Times New Roman"/>
                <a:cs typeface="Times New Roman"/>
              </a:rPr>
              <a:t> </a:t>
            </a:r>
            <a:r>
              <a:rPr sz="2000" dirty="0">
                <a:latin typeface="Times New Roman"/>
                <a:cs typeface="Times New Roman"/>
              </a:rPr>
              <a:t>– das</a:t>
            </a:r>
            <a:r>
              <a:rPr sz="2000" spc="-15" dirty="0">
                <a:latin typeface="Times New Roman"/>
                <a:cs typeface="Times New Roman"/>
              </a:rPr>
              <a:t> </a:t>
            </a:r>
            <a:r>
              <a:rPr sz="2000" spc="-5" dirty="0">
                <a:latin typeface="Times New Roman"/>
                <a:cs typeface="Times New Roman"/>
              </a:rPr>
              <a:t>übergeordnete</a:t>
            </a:r>
            <a:r>
              <a:rPr sz="2000" spc="-25" dirty="0">
                <a:latin typeface="Times New Roman"/>
                <a:cs typeface="Times New Roman"/>
              </a:rPr>
              <a:t> </a:t>
            </a:r>
            <a:r>
              <a:rPr sz="2000" dirty="0">
                <a:latin typeface="Times New Roman"/>
                <a:cs typeface="Times New Roman"/>
              </a:rPr>
              <a:t>Denken</a:t>
            </a:r>
            <a:r>
              <a:rPr sz="2000" spc="-25" dirty="0">
                <a:latin typeface="Times New Roman"/>
                <a:cs typeface="Times New Roman"/>
              </a:rPr>
              <a:t> </a:t>
            </a:r>
            <a:r>
              <a:rPr sz="2000" dirty="0">
                <a:latin typeface="Times New Roman"/>
                <a:cs typeface="Times New Roman"/>
              </a:rPr>
              <a:t>wird</a:t>
            </a:r>
            <a:r>
              <a:rPr sz="2000" spc="-5" dirty="0">
                <a:latin typeface="Times New Roman"/>
                <a:cs typeface="Times New Roman"/>
              </a:rPr>
              <a:t> </a:t>
            </a:r>
            <a:r>
              <a:rPr sz="2000" dirty="0">
                <a:latin typeface="Times New Roman"/>
                <a:cs typeface="Times New Roman"/>
              </a:rPr>
              <a:t>geschwächt.</a:t>
            </a:r>
          </a:p>
          <a:p>
            <a:pPr>
              <a:lnSpc>
                <a:spcPct val="100000"/>
              </a:lnSpc>
              <a:spcBef>
                <a:spcPts val="45"/>
              </a:spcBef>
              <a:buFont typeface="Wingdings"/>
              <a:buChar char=""/>
            </a:pPr>
            <a:endParaRPr sz="2750" dirty="0">
              <a:latin typeface="Times New Roman"/>
              <a:cs typeface="Times New Roman"/>
            </a:endParaRPr>
          </a:p>
          <a:p>
            <a:pPr marL="355600" marR="318135" indent="-342900" algn="just">
              <a:lnSpc>
                <a:spcPct val="83300"/>
              </a:lnSpc>
              <a:spcBef>
                <a:spcPts val="5"/>
              </a:spcBef>
              <a:buFont typeface="Wingdings"/>
              <a:buChar char=""/>
              <a:tabLst>
                <a:tab pos="355600" algn="l"/>
              </a:tabLst>
            </a:pPr>
            <a:r>
              <a:rPr sz="2000" spc="5" dirty="0">
                <a:latin typeface="Times New Roman"/>
                <a:cs typeface="Times New Roman"/>
              </a:rPr>
              <a:t>Auf</a:t>
            </a:r>
            <a:r>
              <a:rPr sz="2000" spc="-20" dirty="0">
                <a:latin typeface="Times New Roman"/>
                <a:cs typeface="Times New Roman"/>
              </a:rPr>
              <a:t> </a:t>
            </a:r>
            <a:r>
              <a:rPr sz="2000" dirty="0">
                <a:latin typeface="Times New Roman"/>
                <a:cs typeface="Times New Roman"/>
              </a:rPr>
              <a:t>geltende</a:t>
            </a:r>
            <a:r>
              <a:rPr sz="2000" spc="-35" dirty="0">
                <a:latin typeface="Times New Roman"/>
                <a:cs typeface="Times New Roman"/>
              </a:rPr>
              <a:t> </a:t>
            </a:r>
            <a:r>
              <a:rPr sz="2000" dirty="0">
                <a:latin typeface="Times New Roman"/>
                <a:cs typeface="Times New Roman"/>
              </a:rPr>
              <a:t>Zuständigkeitsordnungen</a:t>
            </a:r>
            <a:r>
              <a:rPr sz="2000" spc="-45" dirty="0">
                <a:latin typeface="Times New Roman"/>
                <a:cs typeface="Times New Roman"/>
              </a:rPr>
              <a:t> </a:t>
            </a:r>
            <a:r>
              <a:rPr sz="2000" dirty="0">
                <a:latin typeface="Times New Roman"/>
                <a:cs typeface="Times New Roman"/>
              </a:rPr>
              <a:t>zu pochen</a:t>
            </a:r>
            <a:r>
              <a:rPr sz="2000" spc="-40" dirty="0">
                <a:latin typeface="Times New Roman"/>
                <a:cs typeface="Times New Roman"/>
              </a:rPr>
              <a:t> </a:t>
            </a:r>
            <a:r>
              <a:rPr sz="2000" spc="5" dirty="0">
                <a:latin typeface="Times New Roman"/>
                <a:cs typeface="Times New Roman"/>
              </a:rPr>
              <a:t>und</a:t>
            </a:r>
            <a:r>
              <a:rPr sz="2000" spc="-20" dirty="0">
                <a:latin typeface="Times New Roman"/>
                <a:cs typeface="Times New Roman"/>
              </a:rPr>
              <a:t> </a:t>
            </a:r>
            <a:r>
              <a:rPr sz="2000" dirty="0">
                <a:latin typeface="Times New Roman"/>
                <a:cs typeface="Times New Roman"/>
              </a:rPr>
              <a:t>Grundsätze</a:t>
            </a:r>
            <a:r>
              <a:rPr sz="2000" spc="-50" dirty="0">
                <a:latin typeface="Times New Roman"/>
                <a:cs typeface="Times New Roman"/>
              </a:rPr>
              <a:t> </a:t>
            </a:r>
            <a:r>
              <a:rPr sz="2000" dirty="0">
                <a:latin typeface="Times New Roman"/>
                <a:cs typeface="Times New Roman"/>
              </a:rPr>
              <a:t>hoch</a:t>
            </a:r>
            <a:r>
              <a:rPr sz="2000" spc="-15" dirty="0">
                <a:latin typeface="Times New Roman"/>
                <a:cs typeface="Times New Roman"/>
              </a:rPr>
              <a:t> </a:t>
            </a:r>
            <a:r>
              <a:rPr sz="2000" dirty="0">
                <a:latin typeface="Times New Roman"/>
                <a:cs typeface="Times New Roman"/>
              </a:rPr>
              <a:t>zu </a:t>
            </a:r>
            <a:r>
              <a:rPr sz="2000" spc="-490" dirty="0">
                <a:latin typeface="Times New Roman"/>
                <a:cs typeface="Times New Roman"/>
              </a:rPr>
              <a:t> </a:t>
            </a:r>
            <a:r>
              <a:rPr sz="2000" dirty="0">
                <a:latin typeface="Times New Roman"/>
                <a:cs typeface="Times New Roman"/>
              </a:rPr>
              <a:t>halten,</a:t>
            </a:r>
            <a:r>
              <a:rPr sz="2000" spc="-15" dirty="0">
                <a:latin typeface="Times New Roman"/>
                <a:cs typeface="Times New Roman"/>
              </a:rPr>
              <a:t> </a:t>
            </a:r>
            <a:r>
              <a:rPr sz="2000" spc="-5" dirty="0">
                <a:latin typeface="Times New Roman"/>
                <a:cs typeface="Times New Roman"/>
              </a:rPr>
              <a:t>ist</a:t>
            </a:r>
            <a:r>
              <a:rPr sz="2000" spc="-25" dirty="0">
                <a:latin typeface="Times New Roman"/>
                <a:cs typeface="Times New Roman"/>
              </a:rPr>
              <a:t> </a:t>
            </a:r>
            <a:r>
              <a:rPr sz="2000" spc="-5" dirty="0">
                <a:latin typeface="Times New Roman"/>
                <a:cs typeface="Times New Roman"/>
              </a:rPr>
              <a:t>medial</a:t>
            </a:r>
            <a:r>
              <a:rPr sz="2000" spc="5" dirty="0">
                <a:latin typeface="Times New Roman"/>
                <a:cs typeface="Times New Roman"/>
              </a:rPr>
              <a:t> </a:t>
            </a:r>
            <a:r>
              <a:rPr sz="2000" spc="-5" dirty="0">
                <a:latin typeface="Times New Roman"/>
                <a:cs typeface="Times New Roman"/>
              </a:rPr>
              <a:t>in</a:t>
            </a:r>
            <a:r>
              <a:rPr sz="2000" spc="5" dirty="0">
                <a:latin typeface="Times New Roman"/>
                <a:cs typeface="Times New Roman"/>
              </a:rPr>
              <a:t> </a:t>
            </a:r>
            <a:r>
              <a:rPr sz="2000" dirty="0">
                <a:latin typeface="Times New Roman"/>
                <a:cs typeface="Times New Roman"/>
              </a:rPr>
              <a:t>der</a:t>
            </a:r>
            <a:r>
              <a:rPr sz="2000" spc="-15" dirty="0">
                <a:latin typeface="Times New Roman"/>
                <a:cs typeface="Times New Roman"/>
              </a:rPr>
              <a:t> </a:t>
            </a:r>
            <a:r>
              <a:rPr sz="2000" dirty="0">
                <a:latin typeface="Times New Roman"/>
                <a:cs typeface="Times New Roman"/>
              </a:rPr>
              <a:t>Regel</a:t>
            </a:r>
            <a:r>
              <a:rPr sz="2000" spc="-10" dirty="0">
                <a:latin typeface="Times New Roman"/>
                <a:cs typeface="Times New Roman"/>
              </a:rPr>
              <a:t> </a:t>
            </a:r>
            <a:r>
              <a:rPr sz="2000" dirty="0">
                <a:latin typeface="Times New Roman"/>
                <a:cs typeface="Times New Roman"/>
              </a:rPr>
              <a:t>weniger</a:t>
            </a:r>
            <a:r>
              <a:rPr sz="2000" spc="-10" dirty="0">
                <a:latin typeface="Times New Roman"/>
                <a:cs typeface="Times New Roman"/>
              </a:rPr>
              <a:t> </a:t>
            </a:r>
            <a:r>
              <a:rPr sz="2000" spc="-5" dirty="0">
                <a:latin typeface="Times New Roman"/>
                <a:cs typeface="Times New Roman"/>
              </a:rPr>
              <a:t>attraktiv</a:t>
            </a:r>
            <a:r>
              <a:rPr sz="2000" spc="-35" dirty="0">
                <a:latin typeface="Times New Roman"/>
                <a:cs typeface="Times New Roman"/>
              </a:rPr>
              <a:t> </a:t>
            </a:r>
            <a:r>
              <a:rPr sz="2000" spc="-5" dirty="0">
                <a:latin typeface="Times New Roman"/>
                <a:cs typeface="Times New Roman"/>
              </a:rPr>
              <a:t>als </a:t>
            </a:r>
            <a:r>
              <a:rPr sz="2000" dirty="0">
                <a:latin typeface="Times New Roman"/>
                <a:cs typeface="Times New Roman"/>
              </a:rPr>
              <a:t>neue</a:t>
            </a:r>
            <a:r>
              <a:rPr sz="2000" spc="-10" dirty="0">
                <a:latin typeface="Times New Roman"/>
                <a:cs typeface="Times New Roman"/>
              </a:rPr>
              <a:t> </a:t>
            </a:r>
            <a:r>
              <a:rPr sz="2000" dirty="0">
                <a:latin typeface="Times New Roman"/>
                <a:cs typeface="Times New Roman"/>
              </a:rPr>
              <a:t>Bundeszuständig- </a:t>
            </a:r>
            <a:r>
              <a:rPr sz="2000" spc="-484" dirty="0">
                <a:latin typeface="Times New Roman"/>
                <a:cs typeface="Times New Roman"/>
              </a:rPr>
              <a:t> </a:t>
            </a:r>
            <a:r>
              <a:rPr sz="2000" dirty="0">
                <a:latin typeface="Times New Roman"/>
                <a:cs typeface="Times New Roman"/>
              </a:rPr>
              <a:t>keiten</a:t>
            </a:r>
            <a:r>
              <a:rPr sz="2000" spc="-20" dirty="0">
                <a:latin typeface="Times New Roman"/>
                <a:cs typeface="Times New Roman"/>
              </a:rPr>
              <a:t> </a:t>
            </a:r>
            <a:r>
              <a:rPr sz="2000" dirty="0">
                <a:latin typeface="Times New Roman"/>
                <a:cs typeface="Times New Roman"/>
              </a:rPr>
              <a:t>zu fordern.</a:t>
            </a:r>
          </a:p>
          <a:p>
            <a:pPr>
              <a:lnSpc>
                <a:spcPct val="100000"/>
              </a:lnSpc>
              <a:spcBef>
                <a:spcPts val="5"/>
              </a:spcBef>
              <a:buFont typeface="Wingdings"/>
              <a:buChar char=""/>
            </a:pPr>
            <a:endParaRPr sz="2250" dirty="0">
              <a:latin typeface="Times New Roman"/>
              <a:cs typeface="Times New Roman"/>
            </a:endParaRPr>
          </a:p>
          <a:p>
            <a:pPr marL="355600" marR="364490" indent="-342900">
              <a:lnSpc>
                <a:spcPts val="2000"/>
              </a:lnSpc>
              <a:buFont typeface="Wingdings"/>
              <a:buChar char=""/>
              <a:tabLst>
                <a:tab pos="354965" algn="l"/>
                <a:tab pos="355600" algn="l"/>
              </a:tabLst>
            </a:pPr>
            <a:r>
              <a:rPr sz="2000" spc="-5" dirty="0">
                <a:latin typeface="Times New Roman"/>
                <a:cs typeface="Times New Roman"/>
              </a:rPr>
              <a:t>Dynamik </a:t>
            </a:r>
            <a:r>
              <a:rPr sz="2000" dirty="0">
                <a:latin typeface="Times New Roman"/>
                <a:cs typeface="Times New Roman"/>
              </a:rPr>
              <a:t>der funktionalen </a:t>
            </a:r>
            <a:r>
              <a:rPr sz="2000" spc="-5" dirty="0">
                <a:latin typeface="Times New Roman"/>
                <a:cs typeface="Times New Roman"/>
              </a:rPr>
              <a:t>Räume ergeben ein </a:t>
            </a:r>
            <a:r>
              <a:rPr sz="2000" dirty="0">
                <a:latin typeface="Times New Roman"/>
                <a:cs typeface="Times New Roman"/>
              </a:rPr>
              <a:t>Spannungsfeld zu den </a:t>
            </a:r>
            <a:r>
              <a:rPr sz="2000" spc="5" dirty="0">
                <a:latin typeface="Times New Roman"/>
                <a:cs typeface="Times New Roman"/>
              </a:rPr>
              <a:t> </a:t>
            </a:r>
            <a:r>
              <a:rPr sz="2000" spc="-5" dirty="0">
                <a:latin typeface="Times New Roman"/>
                <a:cs typeface="Times New Roman"/>
              </a:rPr>
              <a:t>territorialen</a:t>
            </a:r>
            <a:r>
              <a:rPr sz="2000" spc="-30" dirty="0">
                <a:latin typeface="Times New Roman"/>
                <a:cs typeface="Times New Roman"/>
              </a:rPr>
              <a:t> </a:t>
            </a:r>
            <a:r>
              <a:rPr sz="2000" dirty="0">
                <a:latin typeface="Times New Roman"/>
                <a:cs typeface="Times New Roman"/>
              </a:rPr>
              <a:t>Strukturen</a:t>
            </a:r>
            <a:r>
              <a:rPr sz="2000" spc="-30" dirty="0">
                <a:latin typeface="Times New Roman"/>
                <a:cs typeface="Times New Roman"/>
              </a:rPr>
              <a:t> </a:t>
            </a:r>
            <a:r>
              <a:rPr sz="2000" dirty="0">
                <a:latin typeface="Times New Roman"/>
                <a:cs typeface="Times New Roman"/>
              </a:rPr>
              <a:t>der</a:t>
            </a:r>
            <a:r>
              <a:rPr sz="2000" spc="-5" dirty="0">
                <a:latin typeface="Times New Roman"/>
                <a:cs typeface="Times New Roman"/>
              </a:rPr>
              <a:t> </a:t>
            </a:r>
            <a:r>
              <a:rPr sz="2000" dirty="0">
                <a:latin typeface="Times New Roman"/>
                <a:cs typeface="Times New Roman"/>
              </a:rPr>
              <a:t>lokalen</a:t>
            </a:r>
            <a:r>
              <a:rPr sz="2000" spc="-20" dirty="0">
                <a:latin typeface="Times New Roman"/>
                <a:cs typeface="Times New Roman"/>
              </a:rPr>
              <a:t> </a:t>
            </a:r>
            <a:r>
              <a:rPr sz="2000" spc="5" dirty="0">
                <a:latin typeface="Times New Roman"/>
                <a:cs typeface="Times New Roman"/>
              </a:rPr>
              <a:t>und</a:t>
            </a:r>
            <a:r>
              <a:rPr sz="2000" spc="-5" dirty="0">
                <a:latin typeface="Times New Roman"/>
                <a:cs typeface="Times New Roman"/>
              </a:rPr>
              <a:t> </a:t>
            </a:r>
            <a:r>
              <a:rPr sz="2000" dirty="0">
                <a:latin typeface="Times New Roman"/>
                <a:cs typeface="Times New Roman"/>
              </a:rPr>
              <a:t>kantonalen</a:t>
            </a:r>
            <a:r>
              <a:rPr sz="2000" spc="-25" dirty="0">
                <a:latin typeface="Times New Roman"/>
                <a:cs typeface="Times New Roman"/>
              </a:rPr>
              <a:t> </a:t>
            </a:r>
            <a:r>
              <a:rPr sz="2000" spc="-5" dirty="0">
                <a:latin typeface="Times New Roman"/>
                <a:cs typeface="Times New Roman"/>
              </a:rPr>
              <a:t>Gebietskörperschaften.</a:t>
            </a:r>
            <a:endParaRPr sz="2000" dirty="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161820"/>
            <a:ext cx="5327498" cy="520655"/>
          </a:xfrm>
          <a:prstGeom prst="rect">
            <a:avLst/>
          </a:prstGeom>
        </p:spPr>
        <p:txBody>
          <a:bodyPr vert="horz" wrap="square" lIns="0" tIns="12700" rIns="0" bIns="0" rtlCol="0">
            <a:spAutoFit/>
          </a:bodyPr>
          <a:lstStyle/>
          <a:p>
            <a:pPr marL="12700">
              <a:lnSpc>
                <a:spcPct val="100000"/>
              </a:lnSpc>
              <a:spcBef>
                <a:spcPts val="100"/>
              </a:spcBef>
            </a:pPr>
            <a:r>
              <a:rPr spc="-5" dirty="0"/>
              <a:t>Inhaltsverzeichnis</a:t>
            </a: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2</a:t>
            </a:fld>
            <a:endParaRPr spc="-5" dirty="0">
              <a:solidFill>
                <a:srgbClr val="888888"/>
              </a:solidFill>
            </a:endParaRPr>
          </a:p>
        </p:txBody>
      </p:sp>
      <p:sp>
        <p:nvSpPr>
          <p:cNvPr id="3" name="object 3"/>
          <p:cNvSpPr txBox="1"/>
          <p:nvPr/>
        </p:nvSpPr>
        <p:spPr>
          <a:xfrm>
            <a:off x="311302" y="1693545"/>
            <a:ext cx="4260698" cy="2121735"/>
          </a:xfrm>
          <a:prstGeom prst="rect">
            <a:avLst/>
          </a:prstGeom>
        </p:spPr>
        <p:txBody>
          <a:bodyPr vert="horz" wrap="square" lIns="0" tIns="13335" rIns="0" bIns="0" rtlCol="0">
            <a:spAutoFit/>
          </a:bodyPr>
          <a:lstStyle/>
          <a:p>
            <a:pPr marL="12700">
              <a:lnSpc>
                <a:spcPct val="100000"/>
              </a:lnSpc>
              <a:spcBef>
                <a:spcPts val="105"/>
              </a:spcBef>
            </a:pPr>
            <a:r>
              <a:rPr sz="2000" dirty="0">
                <a:latin typeface="Times New Roman"/>
                <a:cs typeface="Times New Roman"/>
              </a:rPr>
              <a:t>Eine</a:t>
            </a:r>
            <a:r>
              <a:rPr sz="2000" spc="-50" dirty="0">
                <a:latin typeface="Times New Roman"/>
                <a:cs typeface="Times New Roman"/>
              </a:rPr>
              <a:t> </a:t>
            </a:r>
            <a:r>
              <a:rPr sz="2000" spc="-5" dirty="0">
                <a:latin typeface="Times New Roman"/>
                <a:cs typeface="Times New Roman"/>
              </a:rPr>
              <a:t>Standortbestimmung</a:t>
            </a:r>
            <a:endParaRPr sz="2000" dirty="0">
              <a:latin typeface="Times New Roman"/>
              <a:cs typeface="Times New Roman"/>
            </a:endParaRPr>
          </a:p>
          <a:p>
            <a:pPr>
              <a:lnSpc>
                <a:spcPct val="100000"/>
              </a:lnSpc>
              <a:spcBef>
                <a:spcPts val="10"/>
              </a:spcBef>
            </a:pPr>
            <a:endParaRPr sz="1900" dirty="0">
              <a:latin typeface="Times New Roman"/>
              <a:cs typeface="Times New Roman"/>
            </a:endParaRPr>
          </a:p>
          <a:p>
            <a:pPr marL="469900" indent="-457200">
              <a:lnSpc>
                <a:spcPct val="100000"/>
              </a:lnSpc>
              <a:buFont typeface="Wingdings"/>
              <a:buChar char=""/>
              <a:tabLst>
                <a:tab pos="469265" algn="l"/>
                <a:tab pos="469900" algn="l"/>
              </a:tabLst>
            </a:pPr>
            <a:r>
              <a:rPr sz="2000" spc="-25" dirty="0">
                <a:latin typeface="Times New Roman"/>
                <a:cs typeface="Times New Roman"/>
              </a:rPr>
              <a:t>Woher</a:t>
            </a:r>
            <a:r>
              <a:rPr sz="2000" spc="-95" dirty="0">
                <a:latin typeface="Times New Roman"/>
                <a:cs typeface="Times New Roman"/>
              </a:rPr>
              <a:t> </a:t>
            </a:r>
            <a:r>
              <a:rPr sz="2000" spc="-5" dirty="0">
                <a:latin typeface="Times New Roman"/>
                <a:cs typeface="Times New Roman"/>
              </a:rPr>
              <a:t>kommen</a:t>
            </a:r>
            <a:endParaRPr sz="2000" dirty="0">
              <a:latin typeface="Times New Roman"/>
              <a:cs typeface="Times New Roman"/>
            </a:endParaRPr>
          </a:p>
          <a:p>
            <a:pPr>
              <a:lnSpc>
                <a:spcPct val="100000"/>
              </a:lnSpc>
              <a:spcBef>
                <a:spcPts val="10"/>
              </a:spcBef>
              <a:buFont typeface="Wingdings"/>
              <a:buChar char=""/>
            </a:pPr>
            <a:endParaRPr sz="1900" dirty="0">
              <a:latin typeface="Times New Roman"/>
              <a:cs typeface="Times New Roman"/>
            </a:endParaRPr>
          </a:p>
          <a:p>
            <a:pPr marL="469900" indent="-457200">
              <a:lnSpc>
                <a:spcPct val="100000"/>
              </a:lnSpc>
              <a:spcBef>
                <a:spcPts val="5"/>
              </a:spcBef>
              <a:buFont typeface="Wingdings"/>
              <a:buChar char=""/>
              <a:tabLst>
                <a:tab pos="469265" algn="l"/>
                <a:tab pos="469900" algn="l"/>
              </a:tabLst>
            </a:pPr>
            <a:r>
              <a:rPr sz="2000" spc="-145" dirty="0">
                <a:latin typeface="Times New Roman"/>
                <a:cs typeface="Times New Roman"/>
              </a:rPr>
              <a:t>W</a:t>
            </a:r>
            <a:r>
              <a:rPr sz="2000" dirty="0">
                <a:latin typeface="Times New Roman"/>
                <a:cs typeface="Times New Roman"/>
              </a:rPr>
              <a:t>o</a:t>
            </a:r>
            <a:r>
              <a:rPr sz="2000" spc="-30" dirty="0">
                <a:latin typeface="Times New Roman"/>
                <a:cs typeface="Times New Roman"/>
              </a:rPr>
              <a:t> </a:t>
            </a:r>
            <a:r>
              <a:rPr sz="2000" dirty="0">
                <a:latin typeface="Times New Roman"/>
                <a:cs typeface="Times New Roman"/>
              </a:rPr>
              <a:t>st</a:t>
            </a:r>
            <a:r>
              <a:rPr sz="2000" spc="-10" dirty="0">
                <a:latin typeface="Times New Roman"/>
                <a:cs typeface="Times New Roman"/>
              </a:rPr>
              <a:t>e</a:t>
            </a:r>
            <a:r>
              <a:rPr sz="2000" dirty="0">
                <a:latin typeface="Times New Roman"/>
                <a:cs typeface="Times New Roman"/>
              </a:rPr>
              <a:t>hen</a:t>
            </a:r>
            <a:r>
              <a:rPr sz="2000" spc="-15" dirty="0">
                <a:latin typeface="Times New Roman"/>
                <a:cs typeface="Times New Roman"/>
              </a:rPr>
              <a:t> </a:t>
            </a:r>
            <a:r>
              <a:rPr sz="2000" dirty="0">
                <a:latin typeface="Times New Roman"/>
                <a:cs typeface="Times New Roman"/>
              </a:rPr>
              <a:t>wir</a:t>
            </a:r>
          </a:p>
          <a:p>
            <a:pPr>
              <a:lnSpc>
                <a:spcPct val="100000"/>
              </a:lnSpc>
              <a:spcBef>
                <a:spcPts val="20"/>
              </a:spcBef>
              <a:buFont typeface="Wingdings"/>
              <a:buChar char=""/>
            </a:pPr>
            <a:endParaRPr sz="1900" dirty="0">
              <a:latin typeface="Times New Roman"/>
              <a:cs typeface="Times New Roman"/>
            </a:endParaRPr>
          </a:p>
          <a:p>
            <a:pPr marL="469900" indent="-457200">
              <a:lnSpc>
                <a:spcPct val="100000"/>
              </a:lnSpc>
              <a:buFont typeface="Wingdings"/>
              <a:buChar char=""/>
              <a:tabLst>
                <a:tab pos="469265" algn="l"/>
                <a:tab pos="469900" algn="l"/>
              </a:tabLst>
            </a:pPr>
            <a:r>
              <a:rPr sz="2000" spc="-50" dirty="0">
                <a:latin typeface="Times New Roman"/>
                <a:cs typeface="Times New Roman"/>
              </a:rPr>
              <a:t>Was</a:t>
            </a:r>
            <a:r>
              <a:rPr sz="2000" spc="-55" dirty="0">
                <a:latin typeface="Times New Roman"/>
                <a:cs typeface="Times New Roman"/>
              </a:rPr>
              <a:t> </a:t>
            </a:r>
            <a:r>
              <a:rPr sz="2000" dirty="0">
                <a:latin typeface="Times New Roman"/>
                <a:cs typeface="Times New Roman"/>
              </a:rPr>
              <a:t>ist</a:t>
            </a:r>
            <a:r>
              <a:rPr sz="2000" spc="-35" dirty="0">
                <a:latin typeface="Times New Roman"/>
                <a:cs typeface="Times New Roman"/>
              </a:rPr>
              <a:t> </a:t>
            </a:r>
            <a:r>
              <a:rPr sz="2000" dirty="0">
                <a:latin typeface="Times New Roman"/>
                <a:cs typeface="Times New Roman"/>
              </a:rPr>
              <a:t>zu</a:t>
            </a:r>
            <a:r>
              <a:rPr sz="2000" spc="-15" dirty="0">
                <a:latin typeface="Times New Roman"/>
                <a:cs typeface="Times New Roman"/>
              </a:rPr>
              <a:t> </a:t>
            </a:r>
            <a:r>
              <a:rPr sz="2000" spc="-5" dirty="0">
                <a:latin typeface="Times New Roman"/>
                <a:cs typeface="Times New Roman"/>
              </a:rPr>
              <a:t>tun</a:t>
            </a:r>
            <a:endParaRPr sz="2000" dirty="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92097"/>
            <a:ext cx="8299298" cy="1028487"/>
          </a:xfrm>
          <a:prstGeom prst="rect">
            <a:avLst/>
          </a:prstGeom>
        </p:spPr>
        <p:txBody>
          <a:bodyPr vert="horz" wrap="square" lIns="0" tIns="12700" rIns="0" bIns="0" rtlCol="0">
            <a:spAutoFit/>
          </a:bodyPr>
          <a:lstStyle/>
          <a:p>
            <a:pPr marL="12700">
              <a:lnSpc>
                <a:spcPct val="100000"/>
              </a:lnSpc>
              <a:spcBef>
                <a:spcPts val="100"/>
              </a:spcBef>
            </a:pPr>
            <a:br>
              <a:rPr lang="de-CH" spc="-10" dirty="0"/>
            </a:br>
            <a:r>
              <a:rPr spc="-10" dirty="0" err="1"/>
              <a:t>Wieso</a:t>
            </a:r>
            <a:r>
              <a:rPr spc="-20" dirty="0"/>
              <a:t> </a:t>
            </a:r>
            <a:r>
              <a:rPr spc="-5" dirty="0"/>
              <a:t>hat es</a:t>
            </a:r>
            <a:r>
              <a:rPr dirty="0"/>
              <a:t> </a:t>
            </a:r>
            <a:r>
              <a:rPr spc="-5" dirty="0"/>
              <a:t>der</a:t>
            </a:r>
            <a:r>
              <a:rPr spc="-55" dirty="0"/>
              <a:t> </a:t>
            </a:r>
            <a:r>
              <a:rPr dirty="0"/>
              <a:t>Föderalismus</a:t>
            </a:r>
            <a:r>
              <a:rPr spc="-30" dirty="0"/>
              <a:t> </a:t>
            </a:r>
            <a:r>
              <a:rPr spc="-5" dirty="0"/>
              <a:t>schwer?</a:t>
            </a:r>
            <a:r>
              <a:rPr spc="10" dirty="0"/>
              <a:t> </a:t>
            </a:r>
            <a:r>
              <a:rPr dirty="0"/>
              <a:t>7</a:t>
            </a:r>
            <a:r>
              <a:rPr spc="-45" dirty="0"/>
              <a:t> </a:t>
            </a:r>
            <a:r>
              <a:rPr spc="-40" dirty="0"/>
              <a:t>Trends</a:t>
            </a: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20</a:t>
            </a:fld>
            <a:endParaRPr spc="-5" dirty="0">
              <a:solidFill>
                <a:srgbClr val="888888"/>
              </a:solidFill>
            </a:endParaRPr>
          </a:p>
        </p:txBody>
      </p:sp>
      <p:sp>
        <p:nvSpPr>
          <p:cNvPr id="3" name="object 3"/>
          <p:cNvSpPr txBox="1"/>
          <p:nvPr/>
        </p:nvSpPr>
        <p:spPr>
          <a:xfrm>
            <a:off x="310997" y="1557020"/>
            <a:ext cx="8150225" cy="2160270"/>
          </a:xfrm>
          <a:prstGeom prst="rect">
            <a:avLst/>
          </a:prstGeom>
        </p:spPr>
        <p:txBody>
          <a:bodyPr vert="horz" wrap="square" lIns="0" tIns="13335" rIns="0" bIns="0" rtlCol="0">
            <a:spAutoFit/>
          </a:bodyPr>
          <a:lstStyle/>
          <a:p>
            <a:pPr marL="355600" indent="-342900">
              <a:lnSpc>
                <a:spcPct val="100000"/>
              </a:lnSpc>
              <a:spcBef>
                <a:spcPts val="105"/>
              </a:spcBef>
              <a:buFont typeface="Wingdings"/>
              <a:buChar char=""/>
              <a:tabLst>
                <a:tab pos="354965" algn="l"/>
                <a:tab pos="355600" algn="l"/>
              </a:tabLst>
            </a:pPr>
            <a:r>
              <a:rPr sz="2000" dirty="0">
                <a:latin typeface="Times New Roman"/>
                <a:cs typeface="Times New Roman"/>
              </a:rPr>
              <a:t>Das</a:t>
            </a:r>
            <a:r>
              <a:rPr sz="2000" spc="-35" dirty="0">
                <a:latin typeface="Times New Roman"/>
                <a:cs typeface="Times New Roman"/>
              </a:rPr>
              <a:t> </a:t>
            </a:r>
            <a:r>
              <a:rPr sz="2000" spc="-25" dirty="0">
                <a:latin typeface="Times New Roman"/>
                <a:cs typeface="Times New Roman"/>
              </a:rPr>
              <a:t>Vertrauen </a:t>
            </a:r>
            <a:r>
              <a:rPr sz="2000" dirty="0">
                <a:latin typeface="Times New Roman"/>
                <a:cs typeface="Times New Roman"/>
              </a:rPr>
              <a:t>in</a:t>
            </a:r>
            <a:r>
              <a:rPr sz="2000" spc="5" dirty="0">
                <a:latin typeface="Times New Roman"/>
                <a:cs typeface="Times New Roman"/>
              </a:rPr>
              <a:t> </a:t>
            </a:r>
            <a:r>
              <a:rPr sz="2000" spc="-5" dirty="0">
                <a:latin typeface="Times New Roman"/>
                <a:cs typeface="Times New Roman"/>
              </a:rPr>
              <a:t>eigenverantwortliche</a:t>
            </a:r>
            <a:r>
              <a:rPr sz="2000" spc="-25" dirty="0">
                <a:latin typeface="Times New Roman"/>
                <a:cs typeface="Times New Roman"/>
              </a:rPr>
              <a:t> </a:t>
            </a:r>
            <a:r>
              <a:rPr sz="2000" dirty="0">
                <a:latin typeface="Times New Roman"/>
                <a:cs typeface="Times New Roman"/>
              </a:rPr>
              <a:t>Lösungen</a:t>
            </a:r>
            <a:r>
              <a:rPr sz="2000" spc="-25" dirty="0">
                <a:latin typeface="Times New Roman"/>
                <a:cs typeface="Times New Roman"/>
              </a:rPr>
              <a:t> </a:t>
            </a:r>
            <a:r>
              <a:rPr sz="2000" dirty="0">
                <a:latin typeface="Times New Roman"/>
                <a:cs typeface="Times New Roman"/>
              </a:rPr>
              <a:t>ist</a:t>
            </a:r>
            <a:r>
              <a:rPr sz="2000" spc="-20" dirty="0">
                <a:latin typeface="Times New Roman"/>
                <a:cs typeface="Times New Roman"/>
              </a:rPr>
              <a:t> </a:t>
            </a:r>
            <a:r>
              <a:rPr sz="2000" dirty="0">
                <a:latin typeface="Times New Roman"/>
                <a:cs typeface="Times New Roman"/>
              </a:rPr>
              <a:t>generell</a:t>
            </a:r>
            <a:r>
              <a:rPr sz="2000" spc="-15" dirty="0">
                <a:latin typeface="Times New Roman"/>
                <a:cs typeface="Times New Roman"/>
              </a:rPr>
              <a:t> </a:t>
            </a:r>
            <a:r>
              <a:rPr sz="2000" dirty="0">
                <a:latin typeface="Times New Roman"/>
                <a:cs typeface="Times New Roman"/>
              </a:rPr>
              <a:t>am</a:t>
            </a:r>
            <a:r>
              <a:rPr sz="2000" spc="-10" dirty="0">
                <a:latin typeface="Times New Roman"/>
                <a:cs typeface="Times New Roman"/>
              </a:rPr>
              <a:t> </a:t>
            </a:r>
            <a:r>
              <a:rPr sz="2000" dirty="0">
                <a:latin typeface="Times New Roman"/>
                <a:cs typeface="Times New Roman"/>
              </a:rPr>
              <a:t>Schwinden.</a:t>
            </a:r>
            <a:endParaRPr sz="2000">
              <a:latin typeface="Times New Roman"/>
              <a:cs typeface="Times New Roman"/>
            </a:endParaRPr>
          </a:p>
          <a:p>
            <a:pPr>
              <a:lnSpc>
                <a:spcPct val="100000"/>
              </a:lnSpc>
              <a:spcBef>
                <a:spcPts val="35"/>
              </a:spcBef>
              <a:buFont typeface="Wingdings"/>
              <a:buChar char=""/>
            </a:pPr>
            <a:endParaRPr sz="2400">
              <a:latin typeface="Times New Roman"/>
              <a:cs typeface="Times New Roman"/>
            </a:endParaRPr>
          </a:p>
          <a:p>
            <a:pPr marL="355600" indent="-342900">
              <a:lnSpc>
                <a:spcPts val="2205"/>
              </a:lnSpc>
              <a:buFont typeface="Wingdings"/>
              <a:buChar char=""/>
              <a:tabLst>
                <a:tab pos="354965" algn="l"/>
                <a:tab pos="355600" algn="l"/>
              </a:tabLst>
            </a:pPr>
            <a:r>
              <a:rPr sz="2000" dirty="0">
                <a:latin typeface="Times New Roman"/>
                <a:cs typeface="Times New Roman"/>
              </a:rPr>
              <a:t>Mut</a:t>
            </a:r>
            <a:r>
              <a:rPr sz="2000" spc="-10" dirty="0">
                <a:latin typeface="Times New Roman"/>
                <a:cs typeface="Times New Roman"/>
              </a:rPr>
              <a:t> </a:t>
            </a:r>
            <a:r>
              <a:rPr sz="2000" dirty="0">
                <a:latin typeface="Times New Roman"/>
                <a:cs typeface="Times New Roman"/>
              </a:rPr>
              <a:t>/</a:t>
            </a:r>
            <a:r>
              <a:rPr sz="2000" spc="-10" dirty="0">
                <a:latin typeface="Times New Roman"/>
                <a:cs typeface="Times New Roman"/>
              </a:rPr>
              <a:t> </a:t>
            </a:r>
            <a:r>
              <a:rPr sz="2000" dirty="0">
                <a:latin typeface="Times New Roman"/>
                <a:cs typeface="Times New Roman"/>
              </a:rPr>
              <a:t>Bekenntnis,</a:t>
            </a:r>
            <a:r>
              <a:rPr sz="2000" spc="-35" dirty="0">
                <a:latin typeface="Times New Roman"/>
                <a:cs typeface="Times New Roman"/>
              </a:rPr>
              <a:t> </a:t>
            </a:r>
            <a:r>
              <a:rPr sz="2000" dirty="0">
                <a:latin typeface="Times New Roman"/>
                <a:cs typeface="Times New Roman"/>
              </a:rPr>
              <a:t>dass</a:t>
            </a:r>
            <a:r>
              <a:rPr sz="2000" spc="-15" dirty="0">
                <a:latin typeface="Times New Roman"/>
                <a:cs typeface="Times New Roman"/>
              </a:rPr>
              <a:t> </a:t>
            </a:r>
            <a:r>
              <a:rPr sz="2000" spc="-10" dirty="0">
                <a:latin typeface="Times New Roman"/>
                <a:cs typeface="Times New Roman"/>
              </a:rPr>
              <a:t>mit</a:t>
            </a:r>
            <a:r>
              <a:rPr sz="2000" spc="-15" dirty="0">
                <a:latin typeface="Times New Roman"/>
                <a:cs typeface="Times New Roman"/>
              </a:rPr>
              <a:t> </a:t>
            </a:r>
            <a:r>
              <a:rPr sz="2000" spc="5" dirty="0">
                <a:latin typeface="Times New Roman"/>
                <a:cs typeface="Times New Roman"/>
              </a:rPr>
              <a:t>dem</a:t>
            </a:r>
            <a:r>
              <a:rPr sz="2000" spc="-25" dirty="0">
                <a:latin typeface="Times New Roman"/>
                <a:cs typeface="Times New Roman"/>
              </a:rPr>
              <a:t> </a:t>
            </a:r>
            <a:r>
              <a:rPr sz="2000" spc="-5" dirty="0">
                <a:latin typeface="Times New Roman"/>
                <a:cs typeface="Times New Roman"/>
              </a:rPr>
              <a:t>Föderalismus</a:t>
            </a:r>
            <a:r>
              <a:rPr sz="2000" spc="-30" dirty="0">
                <a:latin typeface="Times New Roman"/>
                <a:cs typeface="Times New Roman"/>
              </a:rPr>
              <a:t> </a:t>
            </a:r>
            <a:r>
              <a:rPr sz="2000" dirty="0">
                <a:latin typeface="Times New Roman"/>
                <a:cs typeface="Times New Roman"/>
              </a:rPr>
              <a:t>eben</a:t>
            </a:r>
            <a:r>
              <a:rPr sz="2000" spc="-15" dirty="0">
                <a:latin typeface="Times New Roman"/>
                <a:cs typeface="Times New Roman"/>
              </a:rPr>
              <a:t> </a:t>
            </a:r>
            <a:r>
              <a:rPr sz="2000" dirty="0">
                <a:latin typeface="Times New Roman"/>
                <a:cs typeface="Times New Roman"/>
              </a:rPr>
              <a:t>auch</a:t>
            </a:r>
            <a:r>
              <a:rPr sz="2000" spc="-20" dirty="0">
                <a:latin typeface="Times New Roman"/>
                <a:cs typeface="Times New Roman"/>
              </a:rPr>
              <a:t> </a:t>
            </a:r>
            <a:r>
              <a:rPr sz="2000" dirty="0">
                <a:latin typeface="Times New Roman"/>
                <a:cs typeface="Times New Roman"/>
              </a:rPr>
              <a:t>unterschiedliche</a:t>
            </a:r>
            <a:endParaRPr sz="2000">
              <a:latin typeface="Times New Roman"/>
              <a:cs typeface="Times New Roman"/>
            </a:endParaRPr>
          </a:p>
          <a:p>
            <a:pPr marL="355600">
              <a:lnSpc>
                <a:spcPts val="2205"/>
              </a:lnSpc>
            </a:pPr>
            <a:r>
              <a:rPr sz="2000" dirty="0">
                <a:latin typeface="Times New Roman"/>
                <a:cs typeface="Times New Roman"/>
              </a:rPr>
              <a:t>Lösungen</a:t>
            </a:r>
            <a:r>
              <a:rPr sz="2000" spc="-40" dirty="0">
                <a:latin typeface="Times New Roman"/>
                <a:cs typeface="Times New Roman"/>
              </a:rPr>
              <a:t> </a:t>
            </a:r>
            <a:r>
              <a:rPr sz="2000" dirty="0">
                <a:latin typeface="Times New Roman"/>
                <a:cs typeface="Times New Roman"/>
              </a:rPr>
              <a:t>resultieren</a:t>
            </a:r>
            <a:r>
              <a:rPr sz="2000" spc="-40" dirty="0">
                <a:latin typeface="Times New Roman"/>
                <a:cs typeface="Times New Roman"/>
              </a:rPr>
              <a:t> </a:t>
            </a:r>
            <a:r>
              <a:rPr sz="2000" spc="5" dirty="0">
                <a:latin typeface="Times New Roman"/>
                <a:cs typeface="Times New Roman"/>
              </a:rPr>
              <a:t>und</a:t>
            </a:r>
            <a:r>
              <a:rPr sz="2000" spc="-30" dirty="0">
                <a:latin typeface="Times New Roman"/>
                <a:cs typeface="Times New Roman"/>
              </a:rPr>
              <a:t> </a:t>
            </a:r>
            <a:r>
              <a:rPr sz="2000" dirty="0">
                <a:latin typeface="Times New Roman"/>
                <a:cs typeface="Times New Roman"/>
              </a:rPr>
              <a:t>gewollt</a:t>
            </a:r>
            <a:r>
              <a:rPr sz="2000" spc="-30" dirty="0">
                <a:latin typeface="Times New Roman"/>
                <a:cs typeface="Times New Roman"/>
              </a:rPr>
              <a:t> </a:t>
            </a:r>
            <a:r>
              <a:rPr sz="2000" dirty="0">
                <a:latin typeface="Times New Roman"/>
                <a:cs typeface="Times New Roman"/>
              </a:rPr>
              <a:t>sind,</a:t>
            </a:r>
            <a:r>
              <a:rPr sz="2000" spc="-20" dirty="0">
                <a:latin typeface="Times New Roman"/>
                <a:cs typeface="Times New Roman"/>
              </a:rPr>
              <a:t> </a:t>
            </a:r>
            <a:r>
              <a:rPr sz="2000" dirty="0">
                <a:latin typeface="Times New Roman"/>
                <a:cs typeface="Times New Roman"/>
              </a:rPr>
              <a:t>ist</a:t>
            </a:r>
            <a:r>
              <a:rPr sz="2000" spc="-20" dirty="0">
                <a:latin typeface="Times New Roman"/>
                <a:cs typeface="Times New Roman"/>
              </a:rPr>
              <a:t> </a:t>
            </a:r>
            <a:r>
              <a:rPr sz="2000" dirty="0">
                <a:latin typeface="Times New Roman"/>
                <a:cs typeface="Times New Roman"/>
              </a:rPr>
              <a:t>am</a:t>
            </a:r>
            <a:r>
              <a:rPr sz="2000" spc="-15" dirty="0">
                <a:latin typeface="Times New Roman"/>
                <a:cs typeface="Times New Roman"/>
              </a:rPr>
              <a:t> </a:t>
            </a:r>
            <a:r>
              <a:rPr sz="2000" dirty="0">
                <a:latin typeface="Times New Roman"/>
                <a:cs typeface="Times New Roman"/>
              </a:rPr>
              <a:t>Schwinden.</a:t>
            </a:r>
            <a:endParaRPr sz="2000">
              <a:latin typeface="Times New Roman"/>
              <a:cs typeface="Times New Roman"/>
            </a:endParaRPr>
          </a:p>
          <a:p>
            <a:pPr>
              <a:lnSpc>
                <a:spcPct val="100000"/>
              </a:lnSpc>
              <a:spcBef>
                <a:spcPts val="30"/>
              </a:spcBef>
            </a:pPr>
            <a:endParaRPr sz="2750">
              <a:latin typeface="Times New Roman"/>
              <a:cs typeface="Times New Roman"/>
            </a:endParaRPr>
          </a:p>
          <a:p>
            <a:pPr marL="355600" marR="305435" indent="-342900">
              <a:lnSpc>
                <a:spcPts val="2000"/>
              </a:lnSpc>
              <a:spcBef>
                <a:spcPts val="5"/>
              </a:spcBef>
              <a:buFont typeface="Wingdings"/>
              <a:buChar char=""/>
              <a:tabLst>
                <a:tab pos="354965" algn="l"/>
                <a:tab pos="355600" algn="l"/>
              </a:tabLst>
            </a:pPr>
            <a:r>
              <a:rPr sz="2000" dirty="0">
                <a:latin typeface="Times New Roman"/>
                <a:cs typeface="Times New Roman"/>
              </a:rPr>
              <a:t>He</a:t>
            </a:r>
            <a:r>
              <a:rPr sz="2000" spc="5" dirty="0">
                <a:latin typeface="Times New Roman"/>
                <a:cs typeface="Times New Roman"/>
              </a:rPr>
              <a:t>k</a:t>
            </a:r>
            <a:r>
              <a:rPr sz="2000" dirty="0">
                <a:latin typeface="Times New Roman"/>
                <a:cs typeface="Times New Roman"/>
              </a:rPr>
              <a:t>t</a:t>
            </a:r>
            <a:r>
              <a:rPr sz="2000" spc="-10" dirty="0">
                <a:latin typeface="Times New Roman"/>
                <a:cs typeface="Times New Roman"/>
              </a:rPr>
              <a:t>i</a:t>
            </a:r>
            <a:r>
              <a:rPr sz="2000" dirty="0">
                <a:latin typeface="Times New Roman"/>
                <a:cs typeface="Times New Roman"/>
              </a:rPr>
              <a:t>k</a:t>
            </a:r>
            <a:r>
              <a:rPr sz="2000" spc="-15" dirty="0">
                <a:latin typeface="Times New Roman"/>
                <a:cs typeface="Times New Roman"/>
              </a:rPr>
              <a:t> </a:t>
            </a:r>
            <a:r>
              <a:rPr sz="2000" dirty="0">
                <a:latin typeface="Times New Roman"/>
                <a:cs typeface="Times New Roman"/>
              </a:rPr>
              <a:t>u</a:t>
            </a:r>
            <a:r>
              <a:rPr sz="2000" spc="10" dirty="0">
                <a:latin typeface="Times New Roman"/>
                <a:cs typeface="Times New Roman"/>
              </a:rPr>
              <a:t>n</a:t>
            </a:r>
            <a:r>
              <a:rPr sz="2000" dirty="0">
                <a:latin typeface="Times New Roman"/>
                <a:cs typeface="Times New Roman"/>
              </a:rPr>
              <a:t>d</a:t>
            </a:r>
            <a:r>
              <a:rPr sz="2000" spc="-135" dirty="0">
                <a:latin typeface="Times New Roman"/>
                <a:cs typeface="Times New Roman"/>
              </a:rPr>
              <a:t> </a:t>
            </a:r>
            <a:r>
              <a:rPr sz="2000" dirty="0">
                <a:latin typeface="Times New Roman"/>
                <a:cs typeface="Times New Roman"/>
              </a:rPr>
              <a:t>A</a:t>
            </a:r>
            <a:r>
              <a:rPr sz="2000" spc="10" dirty="0">
                <a:latin typeface="Times New Roman"/>
                <a:cs typeface="Times New Roman"/>
              </a:rPr>
              <a:t>u</a:t>
            </a:r>
            <a:r>
              <a:rPr sz="2000" dirty="0">
                <a:latin typeface="Times New Roman"/>
                <a:cs typeface="Times New Roman"/>
              </a:rPr>
              <a:t>f</a:t>
            </a:r>
            <a:r>
              <a:rPr sz="2000" spc="5" dirty="0">
                <a:latin typeface="Times New Roman"/>
                <a:cs typeface="Times New Roman"/>
              </a:rPr>
              <a:t>g</a:t>
            </a:r>
            <a:r>
              <a:rPr sz="2000" dirty="0">
                <a:latin typeface="Times New Roman"/>
                <a:cs typeface="Times New Roman"/>
              </a:rPr>
              <a:t>ereg</a:t>
            </a:r>
            <a:r>
              <a:rPr sz="2000" spc="-10" dirty="0">
                <a:latin typeface="Times New Roman"/>
                <a:cs typeface="Times New Roman"/>
              </a:rPr>
              <a:t>t</a:t>
            </a:r>
            <a:r>
              <a:rPr sz="2000" dirty="0">
                <a:latin typeface="Times New Roman"/>
                <a:cs typeface="Times New Roman"/>
              </a:rPr>
              <a:t>he</a:t>
            </a:r>
            <a:r>
              <a:rPr sz="2000" spc="-15" dirty="0">
                <a:latin typeface="Times New Roman"/>
                <a:cs typeface="Times New Roman"/>
              </a:rPr>
              <a:t>i</a:t>
            </a:r>
            <a:r>
              <a:rPr sz="2000" dirty="0">
                <a:latin typeface="Times New Roman"/>
                <a:cs typeface="Times New Roman"/>
              </a:rPr>
              <a:t>t</a:t>
            </a:r>
            <a:r>
              <a:rPr sz="2000" spc="-40" dirty="0">
                <a:latin typeface="Times New Roman"/>
                <a:cs typeface="Times New Roman"/>
              </a:rPr>
              <a:t> </a:t>
            </a:r>
            <a:r>
              <a:rPr sz="2000" dirty="0">
                <a:latin typeface="Times New Roman"/>
                <a:cs typeface="Times New Roman"/>
              </a:rPr>
              <a:t>besti</a:t>
            </a:r>
            <a:r>
              <a:rPr sz="2000" spc="-30" dirty="0">
                <a:latin typeface="Times New Roman"/>
                <a:cs typeface="Times New Roman"/>
              </a:rPr>
              <a:t>m</a:t>
            </a:r>
            <a:r>
              <a:rPr sz="2000" spc="-25" dirty="0">
                <a:latin typeface="Times New Roman"/>
                <a:cs typeface="Times New Roman"/>
              </a:rPr>
              <a:t>m</a:t>
            </a:r>
            <a:r>
              <a:rPr sz="2000" dirty="0">
                <a:latin typeface="Times New Roman"/>
                <a:cs typeface="Times New Roman"/>
              </a:rPr>
              <a:t>en</a:t>
            </a:r>
            <a:r>
              <a:rPr sz="2000" spc="5" dirty="0">
                <a:latin typeface="Times New Roman"/>
                <a:cs typeface="Times New Roman"/>
              </a:rPr>
              <a:t> </a:t>
            </a:r>
            <a:r>
              <a:rPr sz="2000" dirty="0">
                <a:latin typeface="Times New Roman"/>
                <a:cs typeface="Times New Roman"/>
              </a:rPr>
              <a:t>zu</a:t>
            </a:r>
            <a:r>
              <a:rPr sz="2000" spc="5" dirty="0">
                <a:latin typeface="Times New Roman"/>
                <a:cs typeface="Times New Roman"/>
              </a:rPr>
              <a:t>n</a:t>
            </a:r>
            <a:r>
              <a:rPr sz="2000" dirty="0">
                <a:latin typeface="Times New Roman"/>
                <a:cs typeface="Times New Roman"/>
              </a:rPr>
              <a:t>eh</a:t>
            </a:r>
            <a:r>
              <a:rPr sz="2000" spc="-20" dirty="0">
                <a:latin typeface="Times New Roman"/>
                <a:cs typeface="Times New Roman"/>
              </a:rPr>
              <a:t>m</a:t>
            </a:r>
            <a:r>
              <a:rPr sz="2000" dirty="0">
                <a:latin typeface="Times New Roman"/>
                <a:cs typeface="Times New Roman"/>
              </a:rPr>
              <a:t>end</a:t>
            </a:r>
            <a:r>
              <a:rPr sz="2000" spc="-25" dirty="0">
                <a:latin typeface="Times New Roman"/>
                <a:cs typeface="Times New Roman"/>
              </a:rPr>
              <a:t> </a:t>
            </a:r>
            <a:r>
              <a:rPr sz="2000" dirty="0">
                <a:latin typeface="Times New Roman"/>
                <a:cs typeface="Times New Roman"/>
              </a:rPr>
              <a:t>das p</a:t>
            </a:r>
            <a:r>
              <a:rPr sz="2000" spc="5" dirty="0">
                <a:latin typeface="Times New Roman"/>
                <a:cs typeface="Times New Roman"/>
              </a:rPr>
              <a:t>o</a:t>
            </a:r>
            <a:r>
              <a:rPr sz="2000" dirty="0">
                <a:latin typeface="Times New Roman"/>
                <a:cs typeface="Times New Roman"/>
              </a:rPr>
              <a:t>l</a:t>
            </a:r>
            <a:r>
              <a:rPr sz="2000" spc="-10" dirty="0">
                <a:latin typeface="Times New Roman"/>
                <a:cs typeface="Times New Roman"/>
              </a:rPr>
              <a:t>i</a:t>
            </a:r>
            <a:r>
              <a:rPr sz="2000" dirty="0">
                <a:latin typeface="Times New Roman"/>
                <a:cs typeface="Times New Roman"/>
              </a:rPr>
              <a:t>t</a:t>
            </a:r>
            <a:r>
              <a:rPr sz="2000" spc="-10" dirty="0">
                <a:latin typeface="Times New Roman"/>
                <a:cs typeface="Times New Roman"/>
              </a:rPr>
              <a:t>i</a:t>
            </a:r>
            <a:r>
              <a:rPr sz="2000" dirty="0">
                <a:latin typeface="Times New Roman"/>
                <a:cs typeface="Times New Roman"/>
              </a:rPr>
              <a:t>sche</a:t>
            </a:r>
            <a:r>
              <a:rPr sz="2000" spc="-45" dirty="0">
                <a:latin typeface="Times New Roman"/>
                <a:cs typeface="Times New Roman"/>
              </a:rPr>
              <a:t> </a:t>
            </a:r>
            <a:r>
              <a:rPr sz="2000" dirty="0">
                <a:latin typeface="Times New Roman"/>
                <a:cs typeface="Times New Roman"/>
              </a:rPr>
              <a:t>Gesc</a:t>
            </a:r>
            <a:r>
              <a:rPr sz="2000" spc="5" dirty="0">
                <a:latin typeface="Times New Roman"/>
                <a:cs typeface="Times New Roman"/>
              </a:rPr>
              <a:t>h</a:t>
            </a:r>
            <a:r>
              <a:rPr sz="2000" dirty="0">
                <a:latin typeface="Times New Roman"/>
                <a:cs typeface="Times New Roman"/>
              </a:rPr>
              <a:t>äft.  Dabei</a:t>
            </a:r>
            <a:r>
              <a:rPr sz="2000" spc="-20" dirty="0">
                <a:latin typeface="Times New Roman"/>
                <a:cs typeface="Times New Roman"/>
              </a:rPr>
              <a:t> </a:t>
            </a:r>
            <a:r>
              <a:rPr sz="2000" spc="-10" dirty="0">
                <a:latin typeface="Times New Roman"/>
                <a:cs typeface="Times New Roman"/>
              </a:rPr>
              <a:t>nimmt</a:t>
            </a:r>
            <a:r>
              <a:rPr sz="2000" spc="5" dirty="0">
                <a:latin typeface="Times New Roman"/>
                <a:cs typeface="Times New Roman"/>
              </a:rPr>
              <a:t> </a:t>
            </a:r>
            <a:r>
              <a:rPr sz="2000" dirty="0">
                <a:latin typeface="Times New Roman"/>
                <a:cs typeface="Times New Roman"/>
              </a:rPr>
              <a:t>der</a:t>
            </a:r>
            <a:r>
              <a:rPr sz="2000" spc="-15" dirty="0">
                <a:latin typeface="Times New Roman"/>
                <a:cs typeface="Times New Roman"/>
              </a:rPr>
              <a:t> </a:t>
            </a:r>
            <a:r>
              <a:rPr sz="2000" dirty="0">
                <a:latin typeface="Times New Roman"/>
                <a:cs typeface="Times New Roman"/>
              </a:rPr>
              <a:t>Respekt</a:t>
            </a:r>
            <a:r>
              <a:rPr sz="2000" spc="-25" dirty="0">
                <a:latin typeface="Times New Roman"/>
                <a:cs typeface="Times New Roman"/>
              </a:rPr>
              <a:t> </a:t>
            </a:r>
            <a:r>
              <a:rPr sz="2000" spc="5" dirty="0">
                <a:latin typeface="Times New Roman"/>
                <a:cs typeface="Times New Roman"/>
              </a:rPr>
              <a:t>vor</a:t>
            </a:r>
            <a:r>
              <a:rPr sz="2000" spc="-35" dirty="0">
                <a:latin typeface="Times New Roman"/>
                <a:cs typeface="Times New Roman"/>
              </a:rPr>
              <a:t> </a:t>
            </a:r>
            <a:r>
              <a:rPr sz="2000" dirty="0">
                <a:latin typeface="Times New Roman"/>
                <a:cs typeface="Times New Roman"/>
              </a:rPr>
              <a:t>Institutionen</a:t>
            </a:r>
            <a:r>
              <a:rPr sz="2000" spc="-40" dirty="0">
                <a:latin typeface="Times New Roman"/>
                <a:cs typeface="Times New Roman"/>
              </a:rPr>
              <a:t> </a:t>
            </a:r>
            <a:r>
              <a:rPr sz="2000" dirty="0">
                <a:latin typeface="Times New Roman"/>
                <a:cs typeface="Times New Roman"/>
              </a:rPr>
              <a:t>ab.</a:t>
            </a:r>
            <a:endParaRPr sz="2000">
              <a:latin typeface="Times New Roman"/>
              <a:cs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84402"/>
            <a:ext cx="8504250" cy="1013098"/>
          </a:xfrm>
          <a:prstGeom prst="rect">
            <a:avLst/>
          </a:prstGeom>
        </p:spPr>
        <p:txBody>
          <a:bodyPr vert="horz" wrap="square" lIns="0" tIns="12700" rIns="0" bIns="0" rtlCol="0">
            <a:spAutoFit/>
          </a:bodyPr>
          <a:lstStyle/>
          <a:p>
            <a:pPr marL="12700">
              <a:lnSpc>
                <a:spcPct val="100000"/>
              </a:lnSpc>
              <a:spcBef>
                <a:spcPts val="100"/>
              </a:spcBef>
            </a:pPr>
            <a:br>
              <a:rPr lang="de-CH" spc="-10" dirty="0"/>
            </a:br>
            <a:r>
              <a:rPr sz="3200" spc="-10" dirty="0" err="1"/>
              <a:t>Aufgeregte</a:t>
            </a:r>
            <a:r>
              <a:rPr sz="3200" dirty="0"/>
              <a:t> </a:t>
            </a:r>
            <a:r>
              <a:rPr sz="3200" spc="-5" dirty="0"/>
              <a:t>Gesetzgeber</a:t>
            </a:r>
            <a:r>
              <a:rPr sz="3200" spc="-45" dirty="0"/>
              <a:t> </a:t>
            </a:r>
            <a:r>
              <a:rPr sz="3200" spc="-5" dirty="0"/>
              <a:t>sind</a:t>
            </a:r>
            <a:r>
              <a:rPr sz="3200" spc="10" dirty="0"/>
              <a:t> </a:t>
            </a:r>
            <a:r>
              <a:rPr sz="3200" dirty="0"/>
              <a:t>schlechte</a:t>
            </a:r>
            <a:r>
              <a:rPr sz="3200" spc="5" dirty="0"/>
              <a:t> </a:t>
            </a:r>
            <a:r>
              <a:rPr sz="3200" spc="-5" dirty="0"/>
              <a:t>Gesetzgeber</a:t>
            </a:r>
            <a:endParaRPr spc="-5"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21</a:t>
            </a:fld>
            <a:endParaRPr spc="-5" dirty="0">
              <a:solidFill>
                <a:srgbClr val="888888"/>
              </a:solidFill>
            </a:endParaRPr>
          </a:p>
        </p:txBody>
      </p:sp>
      <p:sp>
        <p:nvSpPr>
          <p:cNvPr id="3" name="object 3"/>
          <p:cNvSpPr txBox="1"/>
          <p:nvPr/>
        </p:nvSpPr>
        <p:spPr>
          <a:xfrm>
            <a:off x="310997" y="1582927"/>
            <a:ext cx="8504555" cy="4572000"/>
          </a:xfrm>
          <a:prstGeom prst="rect">
            <a:avLst/>
          </a:prstGeom>
        </p:spPr>
        <p:txBody>
          <a:bodyPr vert="horz" wrap="square" lIns="0" tIns="12700" rIns="0" bIns="0" rtlCol="0">
            <a:spAutoFit/>
          </a:bodyPr>
          <a:lstStyle/>
          <a:p>
            <a:pPr marL="12700" marR="21590">
              <a:lnSpc>
                <a:spcPct val="138900"/>
              </a:lnSpc>
              <a:spcBef>
                <a:spcPts val="100"/>
              </a:spcBef>
            </a:pPr>
            <a:r>
              <a:rPr sz="1200" spc="-5" dirty="0">
                <a:latin typeface="Times New Roman"/>
                <a:cs typeface="Times New Roman"/>
              </a:rPr>
              <a:t>"Geht</a:t>
            </a:r>
            <a:r>
              <a:rPr sz="1200" spc="10" dirty="0">
                <a:latin typeface="Times New Roman"/>
                <a:cs typeface="Times New Roman"/>
              </a:rPr>
              <a:t> </a:t>
            </a:r>
            <a:r>
              <a:rPr sz="1200" spc="-10" dirty="0">
                <a:latin typeface="Times New Roman"/>
                <a:cs typeface="Times New Roman"/>
              </a:rPr>
              <a:t>irgendwo</a:t>
            </a:r>
            <a:r>
              <a:rPr sz="1200" spc="35" dirty="0">
                <a:latin typeface="Times New Roman"/>
                <a:cs typeface="Times New Roman"/>
              </a:rPr>
              <a:t> </a:t>
            </a:r>
            <a:r>
              <a:rPr sz="1200" spc="-5" dirty="0">
                <a:latin typeface="Times New Roman"/>
                <a:cs typeface="Times New Roman"/>
              </a:rPr>
              <a:t>etwas</a:t>
            </a:r>
            <a:r>
              <a:rPr sz="1200" spc="15" dirty="0">
                <a:latin typeface="Times New Roman"/>
                <a:cs typeface="Times New Roman"/>
              </a:rPr>
              <a:t> </a:t>
            </a:r>
            <a:r>
              <a:rPr sz="1200" spc="-5" dirty="0">
                <a:latin typeface="Times New Roman"/>
                <a:cs typeface="Times New Roman"/>
              </a:rPr>
              <a:t>schief,</a:t>
            </a:r>
            <a:r>
              <a:rPr sz="1200" spc="10" dirty="0">
                <a:latin typeface="Times New Roman"/>
                <a:cs typeface="Times New Roman"/>
              </a:rPr>
              <a:t> </a:t>
            </a:r>
            <a:r>
              <a:rPr sz="1200" spc="-5" dirty="0">
                <a:latin typeface="Times New Roman"/>
                <a:cs typeface="Times New Roman"/>
              </a:rPr>
              <a:t>ertönt</a:t>
            </a:r>
            <a:r>
              <a:rPr sz="1200" spc="25" dirty="0">
                <a:latin typeface="Times New Roman"/>
                <a:cs typeface="Times New Roman"/>
              </a:rPr>
              <a:t> </a:t>
            </a:r>
            <a:r>
              <a:rPr sz="1200" spc="-5" dirty="0">
                <a:latin typeface="Times New Roman"/>
                <a:cs typeface="Times New Roman"/>
              </a:rPr>
              <a:t>sofort</a:t>
            </a:r>
            <a:r>
              <a:rPr sz="1200" spc="5" dirty="0">
                <a:latin typeface="Times New Roman"/>
                <a:cs typeface="Times New Roman"/>
              </a:rPr>
              <a:t> </a:t>
            </a:r>
            <a:r>
              <a:rPr sz="1200" dirty="0">
                <a:latin typeface="Times New Roman"/>
                <a:cs typeface="Times New Roman"/>
              </a:rPr>
              <a:t>der</a:t>
            </a:r>
            <a:r>
              <a:rPr sz="1200" spc="5" dirty="0">
                <a:latin typeface="Times New Roman"/>
                <a:cs typeface="Times New Roman"/>
              </a:rPr>
              <a:t> </a:t>
            </a:r>
            <a:r>
              <a:rPr sz="1200" dirty="0">
                <a:latin typeface="Times New Roman"/>
                <a:cs typeface="Times New Roman"/>
              </a:rPr>
              <a:t>Ruf </a:t>
            </a:r>
            <a:r>
              <a:rPr sz="1200" spc="-5" dirty="0">
                <a:latin typeface="Times New Roman"/>
                <a:cs typeface="Times New Roman"/>
              </a:rPr>
              <a:t>nach</a:t>
            </a:r>
            <a:r>
              <a:rPr sz="1200" spc="25" dirty="0">
                <a:latin typeface="Times New Roman"/>
                <a:cs typeface="Times New Roman"/>
              </a:rPr>
              <a:t> </a:t>
            </a:r>
            <a:r>
              <a:rPr sz="1200" spc="-5" dirty="0">
                <a:latin typeface="Times New Roman"/>
                <a:cs typeface="Times New Roman"/>
              </a:rPr>
              <a:t>neuen</a:t>
            </a:r>
            <a:r>
              <a:rPr sz="1200" spc="15" dirty="0">
                <a:latin typeface="Times New Roman"/>
                <a:cs typeface="Times New Roman"/>
              </a:rPr>
              <a:t> </a:t>
            </a:r>
            <a:r>
              <a:rPr sz="1200" spc="-5" dirty="0">
                <a:latin typeface="Times New Roman"/>
                <a:cs typeface="Times New Roman"/>
              </a:rPr>
              <a:t>Regeln.</a:t>
            </a:r>
            <a:r>
              <a:rPr sz="1200" spc="40" dirty="0">
                <a:latin typeface="Times New Roman"/>
                <a:cs typeface="Times New Roman"/>
              </a:rPr>
              <a:t> </a:t>
            </a:r>
            <a:r>
              <a:rPr sz="1200" spc="-5" dirty="0">
                <a:latin typeface="Times New Roman"/>
                <a:cs typeface="Times New Roman"/>
              </a:rPr>
              <a:t>Das</a:t>
            </a:r>
            <a:r>
              <a:rPr sz="1200" dirty="0">
                <a:latin typeface="Times New Roman"/>
                <a:cs typeface="Times New Roman"/>
              </a:rPr>
              <a:t> </a:t>
            </a:r>
            <a:r>
              <a:rPr sz="1200" spc="-5" dirty="0">
                <a:latin typeface="Times New Roman"/>
                <a:cs typeface="Times New Roman"/>
              </a:rPr>
              <a:t>ist</a:t>
            </a:r>
            <a:r>
              <a:rPr sz="1200" spc="5" dirty="0">
                <a:latin typeface="Times New Roman"/>
                <a:cs typeface="Times New Roman"/>
              </a:rPr>
              <a:t> </a:t>
            </a:r>
            <a:r>
              <a:rPr sz="1200" dirty="0">
                <a:latin typeface="Times New Roman"/>
                <a:cs typeface="Times New Roman"/>
              </a:rPr>
              <a:t>im</a:t>
            </a:r>
            <a:r>
              <a:rPr sz="1200" spc="5" dirty="0">
                <a:latin typeface="Times New Roman"/>
                <a:cs typeface="Times New Roman"/>
              </a:rPr>
              <a:t> </a:t>
            </a:r>
            <a:r>
              <a:rPr sz="1200" dirty="0">
                <a:latin typeface="Times New Roman"/>
                <a:cs typeface="Times New Roman"/>
              </a:rPr>
              <a:t>Strafvollzug</a:t>
            </a:r>
            <a:r>
              <a:rPr sz="1200" spc="10" dirty="0">
                <a:latin typeface="Times New Roman"/>
                <a:cs typeface="Times New Roman"/>
              </a:rPr>
              <a:t> </a:t>
            </a:r>
            <a:r>
              <a:rPr sz="1200" spc="-5" dirty="0">
                <a:latin typeface="Times New Roman"/>
                <a:cs typeface="Times New Roman"/>
              </a:rPr>
              <a:t>so,</a:t>
            </a:r>
            <a:r>
              <a:rPr sz="1200" spc="-10" dirty="0">
                <a:latin typeface="Times New Roman"/>
                <a:cs typeface="Times New Roman"/>
              </a:rPr>
              <a:t> </a:t>
            </a:r>
            <a:r>
              <a:rPr sz="1200" dirty="0">
                <a:latin typeface="Times New Roman"/>
                <a:cs typeface="Times New Roman"/>
              </a:rPr>
              <a:t>im</a:t>
            </a:r>
            <a:r>
              <a:rPr sz="1200" spc="15" dirty="0">
                <a:latin typeface="Times New Roman"/>
                <a:cs typeface="Times New Roman"/>
              </a:rPr>
              <a:t> </a:t>
            </a:r>
            <a:r>
              <a:rPr sz="1200" spc="-5" dirty="0">
                <a:latin typeface="Times New Roman"/>
                <a:cs typeface="Times New Roman"/>
              </a:rPr>
              <a:t>Bildungsbereich,</a:t>
            </a:r>
            <a:r>
              <a:rPr sz="1200" spc="40" dirty="0">
                <a:latin typeface="Times New Roman"/>
                <a:cs typeface="Times New Roman"/>
              </a:rPr>
              <a:t> </a:t>
            </a:r>
            <a:r>
              <a:rPr sz="1200" spc="-5" dirty="0">
                <a:latin typeface="Times New Roman"/>
                <a:cs typeface="Times New Roman"/>
              </a:rPr>
              <a:t>bei</a:t>
            </a:r>
            <a:r>
              <a:rPr sz="1200" spc="15" dirty="0">
                <a:latin typeface="Times New Roman"/>
                <a:cs typeface="Times New Roman"/>
              </a:rPr>
              <a:t> </a:t>
            </a:r>
            <a:r>
              <a:rPr sz="1200" spc="-5" dirty="0">
                <a:latin typeface="Times New Roman"/>
                <a:cs typeface="Times New Roman"/>
              </a:rPr>
              <a:t>der </a:t>
            </a:r>
            <a:r>
              <a:rPr sz="1200" dirty="0">
                <a:latin typeface="Times New Roman"/>
                <a:cs typeface="Times New Roman"/>
              </a:rPr>
              <a:t> </a:t>
            </a:r>
            <a:r>
              <a:rPr sz="1200" spc="-5" dirty="0">
                <a:latin typeface="Times New Roman"/>
                <a:cs typeface="Times New Roman"/>
              </a:rPr>
              <a:t>Hundehaltung</a:t>
            </a:r>
            <a:r>
              <a:rPr sz="1200" spc="30" dirty="0">
                <a:latin typeface="Times New Roman"/>
                <a:cs typeface="Times New Roman"/>
              </a:rPr>
              <a:t> </a:t>
            </a:r>
            <a:r>
              <a:rPr sz="1200" spc="-5" dirty="0">
                <a:latin typeface="Times New Roman"/>
                <a:cs typeface="Times New Roman"/>
              </a:rPr>
              <a:t>oder</a:t>
            </a:r>
            <a:r>
              <a:rPr sz="1200" spc="15" dirty="0">
                <a:latin typeface="Times New Roman"/>
                <a:cs typeface="Times New Roman"/>
              </a:rPr>
              <a:t> </a:t>
            </a:r>
            <a:r>
              <a:rPr sz="1200" spc="-5" dirty="0">
                <a:latin typeface="Times New Roman"/>
                <a:cs typeface="Times New Roman"/>
              </a:rPr>
              <a:t>der</a:t>
            </a:r>
            <a:r>
              <a:rPr sz="1200" spc="15" dirty="0">
                <a:latin typeface="Times New Roman"/>
                <a:cs typeface="Times New Roman"/>
              </a:rPr>
              <a:t> </a:t>
            </a:r>
            <a:r>
              <a:rPr sz="1200" spc="-5" dirty="0">
                <a:latin typeface="Times New Roman"/>
                <a:cs typeface="Times New Roman"/>
              </a:rPr>
              <a:t>Kinderbetreuung.</a:t>
            </a:r>
            <a:r>
              <a:rPr sz="1200" spc="55" dirty="0">
                <a:latin typeface="Times New Roman"/>
                <a:cs typeface="Times New Roman"/>
              </a:rPr>
              <a:t> </a:t>
            </a:r>
            <a:r>
              <a:rPr sz="1200" dirty="0">
                <a:latin typeface="Times New Roman"/>
                <a:cs typeface="Times New Roman"/>
              </a:rPr>
              <a:t>Ein</a:t>
            </a:r>
            <a:r>
              <a:rPr sz="1200" spc="-50" dirty="0">
                <a:latin typeface="Times New Roman"/>
                <a:cs typeface="Times New Roman"/>
              </a:rPr>
              <a:t> </a:t>
            </a:r>
            <a:r>
              <a:rPr sz="1200" spc="-5" dirty="0">
                <a:latin typeface="Times New Roman"/>
                <a:cs typeface="Times New Roman"/>
              </a:rPr>
              <a:t>Anlass,</a:t>
            </a:r>
            <a:r>
              <a:rPr sz="1200" spc="10" dirty="0">
                <a:latin typeface="Times New Roman"/>
                <a:cs typeface="Times New Roman"/>
              </a:rPr>
              <a:t> </a:t>
            </a:r>
            <a:r>
              <a:rPr sz="1200" dirty="0">
                <a:latin typeface="Times New Roman"/>
                <a:cs typeface="Times New Roman"/>
              </a:rPr>
              <a:t>der</a:t>
            </a:r>
            <a:r>
              <a:rPr sz="1200" spc="10" dirty="0">
                <a:latin typeface="Times New Roman"/>
                <a:cs typeface="Times New Roman"/>
              </a:rPr>
              <a:t> </a:t>
            </a:r>
            <a:r>
              <a:rPr sz="1200" dirty="0">
                <a:latin typeface="Times New Roman"/>
                <a:cs typeface="Times New Roman"/>
              </a:rPr>
              <a:t>für</a:t>
            </a:r>
            <a:r>
              <a:rPr sz="1200" spc="-65" dirty="0">
                <a:latin typeface="Times New Roman"/>
                <a:cs typeface="Times New Roman"/>
              </a:rPr>
              <a:t> </a:t>
            </a:r>
            <a:r>
              <a:rPr sz="1200" spc="-5" dirty="0">
                <a:latin typeface="Times New Roman"/>
                <a:cs typeface="Times New Roman"/>
              </a:rPr>
              <a:t>Aufregung</a:t>
            </a:r>
            <a:r>
              <a:rPr sz="1200" spc="45" dirty="0">
                <a:latin typeface="Times New Roman"/>
                <a:cs typeface="Times New Roman"/>
              </a:rPr>
              <a:t> </a:t>
            </a:r>
            <a:r>
              <a:rPr sz="1200" spc="-10" dirty="0">
                <a:latin typeface="Times New Roman"/>
                <a:cs typeface="Times New Roman"/>
              </a:rPr>
              <a:t>sorgt,</a:t>
            </a:r>
            <a:r>
              <a:rPr sz="1200" spc="20" dirty="0">
                <a:latin typeface="Times New Roman"/>
                <a:cs typeface="Times New Roman"/>
              </a:rPr>
              <a:t> </a:t>
            </a:r>
            <a:r>
              <a:rPr sz="1200" dirty="0">
                <a:latin typeface="Times New Roman"/>
                <a:cs typeface="Times New Roman"/>
              </a:rPr>
              <a:t>und</a:t>
            </a:r>
            <a:r>
              <a:rPr sz="1200" spc="10" dirty="0">
                <a:latin typeface="Times New Roman"/>
                <a:cs typeface="Times New Roman"/>
              </a:rPr>
              <a:t> </a:t>
            </a:r>
            <a:r>
              <a:rPr sz="1200" spc="-5" dirty="0">
                <a:latin typeface="Times New Roman"/>
                <a:cs typeface="Times New Roman"/>
              </a:rPr>
              <a:t>schon</a:t>
            </a:r>
            <a:r>
              <a:rPr sz="1200" spc="10" dirty="0">
                <a:latin typeface="Times New Roman"/>
                <a:cs typeface="Times New Roman"/>
              </a:rPr>
              <a:t> </a:t>
            </a:r>
            <a:r>
              <a:rPr sz="1200" spc="-5" dirty="0">
                <a:latin typeface="Times New Roman"/>
                <a:cs typeface="Times New Roman"/>
              </a:rPr>
              <a:t>finden</a:t>
            </a:r>
            <a:r>
              <a:rPr sz="1200" spc="30" dirty="0">
                <a:latin typeface="Times New Roman"/>
                <a:cs typeface="Times New Roman"/>
              </a:rPr>
              <a:t> </a:t>
            </a:r>
            <a:r>
              <a:rPr sz="1200" dirty="0">
                <a:latin typeface="Times New Roman"/>
                <a:cs typeface="Times New Roman"/>
              </a:rPr>
              <a:t>sich</a:t>
            </a:r>
            <a:r>
              <a:rPr sz="1200" spc="10" dirty="0">
                <a:latin typeface="Times New Roman"/>
                <a:cs typeface="Times New Roman"/>
              </a:rPr>
              <a:t> </a:t>
            </a:r>
            <a:r>
              <a:rPr sz="1200" spc="-5" dirty="0">
                <a:latin typeface="Times New Roman"/>
                <a:cs typeface="Times New Roman"/>
              </a:rPr>
              <a:t>Politikerinnen</a:t>
            </a:r>
            <a:r>
              <a:rPr sz="1200" spc="30" dirty="0">
                <a:latin typeface="Times New Roman"/>
                <a:cs typeface="Times New Roman"/>
              </a:rPr>
              <a:t> </a:t>
            </a:r>
            <a:r>
              <a:rPr sz="1200" dirty="0">
                <a:latin typeface="Times New Roman"/>
                <a:cs typeface="Times New Roman"/>
              </a:rPr>
              <a:t>und</a:t>
            </a:r>
            <a:r>
              <a:rPr sz="1200" spc="10" dirty="0">
                <a:latin typeface="Times New Roman"/>
                <a:cs typeface="Times New Roman"/>
              </a:rPr>
              <a:t> </a:t>
            </a:r>
            <a:r>
              <a:rPr sz="1200" spc="-5" dirty="0">
                <a:latin typeface="Times New Roman"/>
                <a:cs typeface="Times New Roman"/>
              </a:rPr>
              <a:t>Politiker,</a:t>
            </a:r>
            <a:r>
              <a:rPr sz="1200" spc="20" dirty="0">
                <a:latin typeface="Times New Roman"/>
                <a:cs typeface="Times New Roman"/>
              </a:rPr>
              <a:t> </a:t>
            </a:r>
            <a:r>
              <a:rPr sz="1200" dirty="0">
                <a:latin typeface="Times New Roman"/>
                <a:cs typeface="Times New Roman"/>
              </a:rPr>
              <a:t>die</a:t>
            </a:r>
            <a:r>
              <a:rPr sz="1200" spc="10" dirty="0">
                <a:latin typeface="Times New Roman"/>
                <a:cs typeface="Times New Roman"/>
              </a:rPr>
              <a:t> </a:t>
            </a:r>
            <a:r>
              <a:rPr sz="1200" spc="-5" dirty="0">
                <a:latin typeface="Times New Roman"/>
                <a:cs typeface="Times New Roman"/>
              </a:rPr>
              <a:t>nach </a:t>
            </a:r>
            <a:r>
              <a:rPr sz="1200" spc="-285" dirty="0">
                <a:latin typeface="Times New Roman"/>
                <a:cs typeface="Times New Roman"/>
              </a:rPr>
              <a:t> </a:t>
            </a:r>
            <a:r>
              <a:rPr sz="1200" spc="-5" dirty="0">
                <a:latin typeface="Times New Roman"/>
                <a:cs typeface="Times New Roman"/>
              </a:rPr>
              <a:t>neuen</a:t>
            </a:r>
            <a:r>
              <a:rPr sz="1200" spc="25" dirty="0">
                <a:latin typeface="Times New Roman"/>
                <a:cs typeface="Times New Roman"/>
              </a:rPr>
              <a:t> </a:t>
            </a:r>
            <a:r>
              <a:rPr sz="1200" spc="-5" dirty="0">
                <a:latin typeface="Times New Roman"/>
                <a:cs typeface="Times New Roman"/>
              </a:rPr>
              <a:t>Regeln</a:t>
            </a:r>
            <a:r>
              <a:rPr sz="1200" spc="35" dirty="0">
                <a:latin typeface="Times New Roman"/>
                <a:cs typeface="Times New Roman"/>
              </a:rPr>
              <a:t> </a:t>
            </a:r>
            <a:r>
              <a:rPr sz="1200" spc="-5" dirty="0">
                <a:latin typeface="Times New Roman"/>
                <a:cs typeface="Times New Roman"/>
              </a:rPr>
              <a:t>suchen.</a:t>
            </a:r>
            <a:r>
              <a:rPr sz="1200" spc="20" dirty="0">
                <a:latin typeface="Times New Roman"/>
                <a:cs typeface="Times New Roman"/>
              </a:rPr>
              <a:t> </a:t>
            </a:r>
            <a:r>
              <a:rPr sz="1200" spc="-5" dirty="0">
                <a:latin typeface="Times New Roman"/>
                <a:cs typeface="Times New Roman"/>
              </a:rPr>
              <a:t>Dabei</a:t>
            </a:r>
            <a:r>
              <a:rPr sz="1200" spc="35" dirty="0">
                <a:latin typeface="Times New Roman"/>
                <a:cs typeface="Times New Roman"/>
              </a:rPr>
              <a:t> </a:t>
            </a:r>
            <a:r>
              <a:rPr sz="1200" spc="-5" dirty="0">
                <a:latin typeface="Times New Roman"/>
                <a:cs typeface="Times New Roman"/>
              </a:rPr>
              <a:t>beklagen</a:t>
            </a:r>
            <a:r>
              <a:rPr sz="1200" spc="40" dirty="0">
                <a:latin typeface="Times New Roman"/>
                <a:cs typeface="Times New Roman"/>
              </a:rPr>
              <a:t> </a:t>
            </a:r>
            <a:r>
              <a:rPr sz="1200" spc="-5" dirty="0">
                <a:latin typeface="Times New Roman"/>
                <a:cs typeface="Times New Roman"/>
              </a:rPr>
              <a:t>sie</a:t>
            </a:r>
            <a:r>
              <a:rPr sz="1200" spc="10" dirty="0">
                <a:latin typeface="Times New Roman"/>
                <a:cs typeface="Times New Roman"/>
              </a:rPr>
              <a:t> </a:t>
            </a:r>
            <a:r>
              <a:rPr sz="1200" dirty="0">
                <a:latin typeface="Times New Roman"/>
                <a:cs typeface="Times New Roman"/>
              </a:rPr>
              <a:t>unter</a:t>
            </a:r>
            <a:r>
              <a:rPr sz="1200" spc="10" dirty="0">
                <a:latin typeface="Times New Roman"/>
                <a:cs typeface="Times New Roman"/>
              </a:rPr>
              <a:t> </a:t>
            </a:r>
            <a:r>
              <a:rPr sz="1200" spc="-5" dirty="0">
                <a:latin typeface="Times New Roman"/>
                <a:cs typeface="Times New Roman"/>
              </a:rPr>
              <a:t>dem</a:t>
            </a:r>
            <a:r>
              <a:rPr sz="1200" spc="20" dirty="0">
                <a:latin typeface="Times New Roman"/>
                <a:cs typeface="Times New Roman"/>
              </a:rPr>
              <a:t> </a:t>
            </a:r>
            <a:r>
              <a:rPr sz="1200" dirty="0">
                <a:latin typeface="Times New Roman"/>
                <a:cs typeface="Times New Roman"/>
              </a:rPr>
              <a:t>Jahr</a:t>
            </a:r>
            <a:r>
              <a:rPr sz="1200" spc="-15" dirty="0">
                <a:latin typeface="Times New Roman"/>
                <a:cs typeface="Times New Roman"/>
              </a:rPr>
              <a:t> </a:t>
            </a:r>
            <a:r>
              <a:rPr sz="1200" spc="-10" dirty="0">
                <a:latin typeface="Times New Roman"/>
                <a:cs typeface="Times New Roman"/>
              </a:rPr>
              <a:t>immer,</a:t>
            </a:r>
            <a:r>
              <a:rPr sz="1200" spc="30" dirty="0">
                <a:latin typeface="Times New Roman"/>
                <a:cs typeface="Times New Roman"/>
              </a:rPr>
              <a:t> </a:t>
            </a:r>
            <a:r>
              <a:rPr sz="1200" spc="-5" dirty="0">
                <a:latin typeface="Times New Roman"/>
                <a:cs typeface="Times New Roman"/>
              </a:rPr>
              <a:t>dass</a:t>
            </a:r>
            <a:r>
              <a:rPr sz="1200" spc="10" dirty="0">
                <a:latin typeface="Times New Roman"/>
                <a:cs typeface="Times New Roman"/>
              </a:rPr>
              <a:t> </a:t>
            </a:r>
            <a:r>
              <a:rPr sz="1200" spc="-5" dirty="0">
                <a:latin typeface="Times New Roman"/>
                <a:cs typeface="Times New Roman"/>
              </a:rPr>
              <a:t>es</a:t>
            </a:r>
            <a:r>
              <a:rPr sz="1200" spc="5" dirty="0">
                <a:latin typeface="Times New Roman"/>
                <a:cs typeface="Times New Roman"/>
              </a:rPr>
              <a:t> </a:t>
            </a:r>
            <a:r>
              <a:rPr sz="1200" spc="-5" dirty="0">
                <a:latin typeface="Times New Roman"/>
                <a:cs typeface="Times New Roman"/>
              </a:rPr>
              <a:t>davon</a:t>
            </a:r>
            <a:r>
              <a:rPr sz="1200" spc="20" dirty="0">
                <a:latin typeface="Times New Roman"/>
                <a:cs typeface="Times New Roman"/>
              </a:rPr>
              <a:t> </a:t>
            </a:r>
            <a:r>
              <a:rPr sz="1200" spc="-5" dirty="0">
                <a:latin typeface="Times New Roman"/>
                <a:cs typeface="Times New Roman"/>
              </a:rPr>
              <a:t>schon</a:t>
            </a:r>
            <a:r>
              <a:rPr sz="1200" spc="10" dirty="0">
                <a:latin typeface="Times New Roman"/>
                <a:cs typeface="Times New Roman"/>
              </a:rPr>
              <a:t> </a:t>
            </a:r>
            <a:r>
              <a:rPr sz="1200" dirty="0">
                <a:latin typeface="Times New Roman"/>
                <a:cs typeface="Times New Roman"/>
              </a:rPr>
              <a:t>zu</a:t>
            </a:r>
            <a:r>
              <a:rPr sz="1200" spc="5" dirty="0">
                <a:latin typeface="Times New Roman"/>
                <a:cs typeface="Times New Roman"/>
              </a:rPr>
              <a:t> </a:t>
            </a:r>
            <a:r>
              <a:rPr sz="1200" dirty="0">
                <a:latin typeface="Times New Roman"/>
                <a:cs typeface="Times New Roman"/>
              </a:rPr>
              <a:t>viel</a:t>
            </a:r>
            <a:r>
              <a:rPr sz="1200" spc="20" dirty="0">
                <a:latin typeface="Times New Roman"/>
                <a:cs typeface="Times New Roman"/>
              </a:rPr>
              <a:t> </a:t>
            </a:r>
            <a:r>
              <a:rPr sz="1200" spc="-5" dirty="0">
                <a:latin typeface="Times New Roman"/>
                <a:cs typeface="Times New Roman"/>
              </a:rPr>
              <a:t>gebe.</a:t>
            </a:r>
            <a:r>
              <a:rPr sz="1200" spc="40" dirty="0">
                <a:latin typeface="Times New Roman"/>
                <a:cs typeface="Times New Roman"/>
              </a:rPr>
              <a:t> </a:t>
            </a:r>
            <a:r>
              <a:rPr sz="1200" spc="-5" dirty="0">
                <a:latin typeface="Times New Roman"/>
                <a:cs typeface="Times New Roman"/>
              </a:rPr>
              <a:t>Der</a:t>
            </a:r>
            <a:r>
              <a:rPr sz="1200" spc="-10" dirty="0">
                <a:latin typeface="Times New Roman"/>
                <a:cs typeface="Times New Roman"/>
              </a:rPr>
              <a:t> Widerspruch</a:t>
            </a:r>
            <a:r>
              <a:rPr sz="1200" spc="25" dirty="0">
                <a:latin typeface="Times New Roman"/>
                <a:cs typeface="Times New Roman"/>
              </a:rPr>
              <a:t> </a:t>
            </a:r>
            <a:r>
              <a:rPr sz="1200" spc="-5" dirty="0">
                <a:latin typeface="Times New Roman"/>
                <a:cs typeface="Times New Roman"/>
              </a:rPr>
              <a:t>ist</a:t>
            </a:r>
            <a:r>
              <a:rPr sz="1200" dirty="0">
                <a:latin typeface="Times New Roman"/>
                <a:cs typeface="Times New Roman"/>
              </a:rPr>
              <a:t> </a:t>
            </a:r>
            <a:r>
              <a:rPr sz="1200" spc="-5" dirty="0">
                <a:latin typeface="Times New Roman"/>
                <a:cs typeface="Times New Roman"/>
              </a:rPr>
              <a:t>offensichtlich.</a:t>
            </a:r>
            <a:r>
              <a:rPr sz="1200" spc="55" dirty="0">
                <a:latin typeface="Times New Roman"/>
                <a:cs typeface="Times New Roman"/>
              </a:rPr>
              <a:t> </a:t>
            </a:r>
            <a:r>
              <a:rPr sz="1200" dirty="0">
                <a:latin typeface="Times New Roman"/>
                <a:cs typeface="Times New Roman"/>
              </a:rPr>
              <a:t>Er </a:t>
            </a:r>
            <a:r>
              <a:rPr sz="1200" spc="5" dirty="0">
                <a:latin typeface="Times New Roman"/>
                <a:cs typeface="Times New Roman"/>
              </a:rPr>
              <a:t> </a:t>
            </a:r>
            <a:r>
              <a:rPr sz="1200" spc="-5" dirty="0">
                <a:latin typeface="Times New Roman"/>
                <a:cs typeface="Times New Roman"/>
              </a:rPr>
              <a:t>rührt</a:t>
            </a:r>
            <a:r>
              <a:rPr sz="1200" spc="15" dirty="0">
                <a:latin typeface="Times New Roman"/>
                <a:cs typeface="Times New Roman"/>
              </a:rPr>
              <a:t> </a:t>
            </a:r>
            <a:r>
              <a:rPr sz="1200" spc="-15" dirty="0">
                <a:latin typeface="Times New Roman"/>
                <a:cs typeface="Times New Roman"/>
              </a:rPr>
              <a:t>daher,</a:t>
            </a:r>
            <a:r>
              <a:rPr sz="1200" spc="30" dirty="0">
                <a:latin typeface="Times New Roman"/>
                <a:cs typeface="Times New Roman"/>
              </a:rPr>
              <a:t> </a:t>
            </a:r>
            <a:r>
              <a:rPr sz="1200" spc="-5" dirty="0">
                <a:latin typeface="Times New Roman"/>
                <a:cs typeface="Times New Roman"/>
              </a:rPr>
              <a:t>dass</a:t>
            </a:r>
            <a:r>
              <a:rPr sz="1200" spc="5" dirty="0">
                <a:latin typeface="Times New Roman"/>
                <a:cs typeface="Times New Roman"/>
              </a:rPr>
              <a:t> </a:t>
            </a:r>
            <a:r>
              <a:rPr sz="1200" spc="-5" dirty="0">
                <a:latin typeface="Times New Roman"/>
                <a:cs typeface="Times New Roman"/>
              </a:rPr>
              <a:t>das</a:t>
            </a:r>
            <a:r>
              <a:rPr sz="1200" spc="10" dirty="0">
                <a:latin typeface="Times New Roman"/>
                <a:cs typeface="Times New Roman"/>
              </a:rPr>
              <a:t> </a:t>
            </a:r>
            <a:r>
              <a:rPr sz="1200" spc="-5" dirty="0">
                <a:latin typeface="Times New Roman"/>
                <a:cs typeface="Times New Roman"/>
              </a:rPr>
              <a:t>Parlament</a:t>
            </a:r>
            <a:r>
              <a:rPr sz="1200" spc="35" dirty="0">
                <a:latin typeface="Times New Roman"/>
                <a:cs typeface="Times New Roman"/>
              </a:rPr>
              <a:t> </a:t>
            </a:r>
            <a:r>
              <a:rPr sz="1200" dirty="0">
                <a:latin typeface="Times New Roman"/>
                <a:cs typeface="Times New Roman"/>
              </a:rPr>
              <a:t>im</a:t>
            </a:r>
            <a:r>
              <a:rPr sz="1200" spc="-5" dirty="0">
                <a:latin typeface="Times New Roman"/>
                <a:cs typeface="Times New Roman"/>
              </a:rPr>
              <a:t> </a:t>
            </a:r>
            <a:r>
              <a:rPr sz="1200" spc="-10" dirty="0">
                <a:latin typeface="Times New Roman"/>
                <a:cs typeface="Times New Roman"/>
              </a:rPr>
              <a:t>Wesentlichen</a:t>
            </a:r>
            <a:r>
              <a:rPr sz="1200" spc="40" dirty="0">
                <a:latin typeface="Times New Roman"/>
                <a:cs typeface="Times New Roman"/>
              </a:rPr>
              <a:t> </a:t>
            </a:r>
            <a:r>
              <a:rPr sz="1200" spc="-5" dirty="0">
                <a:latin typeface="Times New Roman"/>
                <a:cs typeface="Times New Roman"/>
              </a:rPr>
              <a:t>durch</a:t>
            </a:r>
            <a:r>
              <a:rPr sz="1200" spc="15" dirty="0">
                <a:latin typeface="Times New Roman"/>
                <a:cs typeface="Times New Roman"/>
              </a:rPr>
              <a:t> </a:t>
            </a:r>
            <a:r>
              <a:rPr sz="1200" spc="-5" dirty="0">
                <a:latin typeface="Times New Roman"/>
                <a:cs typeface="Times New Roman"/>
              </a:rPr>
              <a:t>den</a:t>
            </a:r>
            <a:r>
              <a:rPr sz="1200" spc="10" dirty="0">
                <a:latin typeface="Times New Roman"/>
                <a:cs typeface="Times New Roman"/>
              </a:rPr>
              <a:t> </a:t>
            </a:r>
            <a:r>
              <a:rPr sz="1200" spc="-5" dirty="0">
                <a:latin typeface="Times New Roman"/>
                <a:cs typeface="Times New Roman"/>
              </a:rPr>
              <a:t>Erlass</a:t>
            </a:r>
            <a:r>
              <a:rPr sz="1200" spc="20" dirty="0">
                <a:latin typeface="Times New Roman"/>
                <a:cs typeface="Times New Roman"/>
              </a:rPr>
              <a:t> </a:t>
            </a:r>
            <a:r>
              <a:rPr sz="1200" dirty="0">
                <a:latin typeface="Times New Roman"/>
                <a:cs typeface="Times New Roman"/>
              </a:rPr>
              <a:t>von</a:t>
            </a:r>
            <a:r>
              <a:rPr sz="1200" spc="5" dirty="0">
                <a:latin typeface="Times New Roman"/>
                <a:cs typeface="Times New Roman"/>
              </a:rPr>
              <a:t> </a:t>
            </a:r>
            <a:r>
              <a:rPr sz="1200" spc="-5" dirty="0">
                <a:latin typeface="Times New Roman"/>
                <a:cs typeface="Times New Roman"/>
              </a:rPr>
              <a:t>Gesetzen</a:t>
            </a:r>
            <a:r>
              <a:rPr sz="1200" spc="30" dirty="0">
                <a:latin typeface="Times New Roman"/>
                <a:cs typeface="Times New Roman"/>
              </a:rPr>
              <a:t> </a:t>
            </a:r>
            <a:r>
              <a:rPr sz="1200" spc="-5" dirty="0">
                <a:latin typeface="Times New Roman"/>
                <a:cs typeface="Times New Roman"/>
              </a:rPr>
              <a:t>handelt.</a:t>
            </a:r>
            <a:r>
              <a:rPr sz="1200" spc="30" dirty="0">
                <a:latin typeface="Times New Roman"/>
                <a:cs typeface="Times New Roman"/>
              </a:rPr>
              <a:t> </a:t>
            </a:r>
            <a:r>
              <a:rPr sz="1200" dirty="0">
                <a:latin typeface="Times New Roman"/>
                <a:cs typeface="Times New Roman"/>
              </a:rPr>
              <a:t>Und</a:t>
            </a:r>
            <a:r>
              <a:rPr sz="1200" spc="5" dirty="0">
                <a:latin typeface="Times New Roman"/>
                <a:cs typeface="Times New Roman"/>
              </a:rPr>
              <a:t> </a:t>
            </a:r>
            <a:r>
              <a:rPr sz="1200" spc="-5" dirty="0">
                <a:latin typeface="Times New Roman"/>
                <a:cs typeface="Times New Roman"/>
              </a:rPr>
              <a:t>wenn</a:t>
            </a:r>
            <a:r>
              <a:rPr sz="1200" spc="10" dirty="0">
                <a:latin typeface="Times New Roman"/>
                <a:cs typeface="Times New Roman"/>
              </a:rPr>
              <a:t> </a:t>
            </a:r>
            <a:r>
              <a:rPr sz="1200" dirty="0">
                <a:latin typeface="Times New Roman"/>
                <a:cs typeface="Times New Roman"/>
              </a:rPr>
              <a:t>man</a:t>
            </a:r>
            <a:r>
              <a:rPr sz="1200" spc="10" dirty="0">
                <a:latin typeface="Times New Roman"/>
                <a:cs typeface="Times New Roman"/>
              </a:rPr>
              <a:t> </a:t>
            </a:r>
            <a:r>
              <a:rPr sz="1200" spc="-5" dirty="0">
                <a:latin typeface="Times New Roman"/>
                <a:cs typeface="Times New Roman"/>
              </a:rPr>
              <a:t>handeln</a:t>
            </a:r>
            <a:r>
              <a:rPr sz="1200" spc="35" dirty="0">
                <a:latin typeface="Times New Roman"/>
                <a:cs typeface="Times New Roman"/>
              </a:rPr>
              <a:t> </a:t>
            </a:r>
            <a:r>
              <a:rPr sz="1200" dirty="0">
                <a:latin typeface="Times New Roman"/>
                <a:cs typeface="Times New Roman"/>
              </a:rPr>
              <a:t>will,</a:t>
            </a:r>
            <a:r>
              <a:rPr sz="1200" spc="10" dirty="0">
                <a:latin typeface="Times New Roman"/>
                <a:cs typeface="Times New Roman"/>
              </a:rPr>
              <a:t> </a:t>
            </a:r>
            <a:r>
              <a:rPr sz="1200" dirty="0">
                <a:latin typeface="Times New Roman"/>
                <a:cs typeface="Times New Roman"/>
              </a:rPr>
              <a:t>muss</a:t>
            </a:r>
            <a:r>
              <a:rPr sz="1200" spc="-10" dirty="0">
                <a:latin typeface="Times New Roman"/>
                <a:cs typeface="Times New Roman"/>
              </a:rPr>
              <a:t> </a:t>
            </a:r>
            <a:r>
              <a:rPr sz="1200" dirty="0">
                <a:latin typeface="Times New Roman"/>
                <a:cs typeface="Times New Roman"/>
              </a:rPr>
              <a:t>man</a:t>
            </a:r>
            <a:r>
              <a:rPr sz="1200" spc="15" dirty="0">
                <a:latin typeface="Times New Roman"/>
                <a:cs typeface="Times New Roman"/>
              </a:rPr>
              <a:t> </a:t>
            </a:r>
            <a:r>
              <a:rPr sz="1200" dirty="0">
                <a:latin typeface="Times New Roman"/>
                <a:cs typeface="Times New Roman"/>
              </a:rPr>
              <a:t>Gesetze </a:t>
            </a:r>
            <a:r>
              <a:rPr sz="1200" spc="5" dirty="0">
                <a:latin typeface="Times New Roman"/>
                <a:cs typeface="Times New Roman"/>
              </a:rPr>
              <a:t> </a:t>
            </a:r>
            <a:r>
              <a:rPr sz="1200" spc="-5" dirty="0">
                <a:latin typeface="Times New Roman"/>
                <a:cs typeface="Times New Roman"/>
              </a:rPr>
              <a:t>machen.</a:t>
            </a:r>
            <a:r>
              <a:rPr sz="1200" spc="20" dirty="0">
                <a:latin typeface="Times New Roman"/>
                <a:cs typeface="Times New Roman"/>
              </a:rPr>
              <a:t> </a:t>
            </a:r>
            <a:r>
              <a:rPr sz="1200" spc="-35" dirty="0">
                <a:latin typeface="Times New Roman"/>
                <a:cs typeface="Times New Roman"/>
              </a:rPr>
              <a:t>Wer</a:t>
            </a:r>
            <a:r>
              <a:rPr sz="1200" spc="15" dirty="0">
                <a:latin typeface="Times New Roman"/>
                <a:cs typeface="Times New Roman"/>
              </a:rPr>
              <a:t> </a:t>
            </a:r>
            <a:r>
              <a:rPr sz="1200" spc="-5" dirty="0">
                <a:latin typeface="Times New Roman"/>
                <a:cs typeface="Times New Roman"/>
              </a:rPr>
              <a:t>traut</a:t>
            </a:r>
            <a:r>
              <a:rPr sz="1200" spc="20" dirty="0">
                <a:latin typeface="Times New Roman"/>
                <a:cs typeface="Times New Roman"/>
              </a:rPr>
              <a:t> </a:t>
            </a:r>
            <a:r>
              <a:rPr sz="1200" dirty="0">
                <a:latin typeface="Times New Roman"/>
                <a:cs typeface="Times New Roman"/>
              </a:rPr>
              <a:t>sich</a:t>
            </a:r>
            <a:r>
              <a:rPr sz="1200" spc="10" dirty="0">
                <a:latin typeface="Times New Roman"/>
                <a:cs typeface="Times New Roman"/>
              </a:rPr>
              <a:t> </a:t>
            </a:r>
            <a:r>
              <a:rPr sz="1200" spc="-5" dirty="0">
                <a:latin typeface="Times New Roman"/>
                <a:cs typeface="Times New Roman"/>
              </a:rPr>
              <a:t>schon</a:t>
            </a:r>
            <a:r>
              <a:rPr sz="1200" spc="25" dirty="0">
                <a:latin typeface="Times New Roman"/>
                <a:cs typeface="Times New Roman"/>
              </a:rPr>
              <a:t> </a:t>
            </a:r>
            <a:r>
              <a:rPr sz="1200" spc="-5" dirty="0">
                <a:latin typeface="Times New Roman"/>
                <a:cs typeface="Times New Roman"/>
              </a:rPr>
              <a:t>nach</a:t>
            </a:r>
            <a:r>
              <a:rPr sz="1200" spc="20" dirty="0">
                <a:latin typeface="Times New Roman"/>
                <a:cs typeface="Times New Roman"/>
              </a:rPr>
              <a:t> </a:t>
            </a:r>
            <a:r>
              <a:rPr sz="1200" spc="-5" dirty="0">
                <a:latin typeface="Times New Roman"/>
                <a:cs typeface="Times New Roman"/>
              </a:rPr>
              <a:t>einem</a:t>
            </a:r>
            <a:r>
              <a:rPr sz="1200" spc="30" dirty="0">
                <a:latin typeface="Times New Roman"/>
                <a:cs typeface="Times New Roman"/>
              </a:rPr>
              <a:t> </a:t>
            </a:r>
            <a:r>
              <a:rPr sz="1200" spc="-5" dirty="0">
                <a:latin typeface="Times New Roman"/>
                <a:cs typeface="Times New Roman"/>
              </a:rPr>
              <a:t>tragischen</a:t>
            </a:r>
            <a:r>
              <a:rPr sz="1200" spc="35" dirty="0">
                <a:latin typeface="Times New Roman"/>
                <a:cs typeface="Times New Roman"/>
              </a:rPr>
              <a:t> </a:t>
            </a:r>
            <a:r>
              <a:rPr sz="1200" spc="-25" dirty="0">
                <a:latin typeface="Times New Roman"/>
                <a:cs typeface="Times New Roman"/>
              </a:rPr>
              <a:t>Vorfall</a:t>
            </a:r>
            <a:r>
              <a:rPr sz="1200" spc="35" dirty="0">
                <a:latin typeface="Times New Roman"/>
                <a:cs typeface="Times New Roman"/>
              </a:rPr>
              <a:t> </a:t>
            </a:r>
            <a:r>
              <a:rPr sz="1200" dirty="0">
                <a:latin typeface="Times New Roman"/>
                <a:cs typeface="Times New Roman"/>
              </a:rPr>
              <a:t>mit</a:t>
            </a:r>
            <a:r>
              <a:rPr sz="1200" spc="10" dirty="0">
                <a:latin typeface="Times New Roman"/>
                <a:cs typeface="Times New Roman"/>
              </a:rPr>
              <a:t> </a:t>
            </a:r>
            <a:r>
              <a:rPr sz="1200" spc="-5" dirty="0">
                <a:latin typeface="Times New Roman"/>
                <a:cs typeface="Times New Roman"/>
              </a:rPr>
              <a:t>bemitleidenswerten</a:t>
            </a:r>
            <a:r>
              <a:rPr sz="1200" spc="60" dirty="0">
                <a:latin typeface="Times New Roman"/>
                <a:cs typeface="Times New Roman"/>
              </a:rPr>
              <a:t> </a:t>
            </a:r>
            <a:r>
              <a:rPr sz="1200" spc="-5" dirty="0">
                <a:latin typeface="Times New Roman"/>
                <a:cs typeface="Times New Roman"/>
              </a:rPr>
              <a:t>Opfern,</a:t>
            </a:r>
            <a:r>
              <a:rPr sz="1200" spc="25" dirty="0">
                <a:latin typeface="Times New Roman"/>
                <a:cs typeface="Times New Roman"/>
              </a:rPr>
              <a:t> </a:t>
            </a:r>
            <a:r>
              <a:rPr sz="1200" spc="-5" dirty="0">
                <a:latin typeface="Times New Roman"/>
                <a:cs typeface="Times New Roman"/>
              </a:rPr>
              <a:t>darauf</a:t>
            </a:r>
            <a:r>
              <a:rPr sz="1200" spc="25" dirty="0">
                <a:latin typeface="Times New Roman"/>
                <a:cs typeface="Times New Roman"/>
              </a:rPr>
              <a:t> </a:t>
            </a:r>
            <a:r>
              <a:rPr sz="1200" spc="-5" dirty="0">
                <a:latin typeface="Times New Roman"/>
                <a:cs typeface="Times New Roman"/>
              </a:rPr>
              <a:t>hinzuweisen,</a:t>
            </a:r>
            <a:r>
              <a:rPr sz="1200" spc="20" dirty="0">
                <a:latin typeface="Times New Roman"/>
                <a:cs typeface="Times New Roman"/>
              </a:rPr>
              <a:t> </a:t>
            </a:r>
            <a:r>
              <a:rPr sz="1200" spc="-5" dirty="0">
                <a:latin typeface="Times New Roman"/>
                <a:cs typeface="Times New Roman"/>
              </a:rPr>
              <a:t>dass</a:t>
            </a:r>
            <a:r>
              <a:rPr sz="1200" spc="10" dirty="0">
                <a:latin typeface="Times New Roman"/>
                <a:cs typeface="Times New Roman"/>
              </a:rPr>
              <a:t> </a:t>
            </a:r>
            <a:r>
              <a:rPr sz="1200" spc="-5" dirty="0">
                <a:latin typeface="Times New Roman"/>
                <a:cs typeface="Times New Roman"/>
              </a:rPr>
              <a:t>dies</a:t>
            </a:r>
            <a:r>
              <a:rPr sz="1200" spc="10" dirty="0">
                <a:latin typeface="Times New Roman"/>
                <a:cs typeface="Times New Roman"/>
              </a:rPr>
              <a:t> </a:t>
            </a:r>
            <a:r>
              <a:rPr sz="1200" spc="-5" dirty="0">
                <a:latin typeface="Times New Roman"/>
                <a:cs typeface="Times New Roman"/>
              </a:rPr>
              <a:t>ein</a:t>
            </a:r>
            <a:r>
              <a:rPr sz="1200" spc="20" dirty="0">
                <a:latin typeface="Times New Roman"/>
                <a:cs typeface="Times New Roman"/>
              </a:rPr>
              <a:t> </a:t>
            </a:r>
            <a:r>
              <a:rPr sz="1200" dirty="0">
                <a:latin typeface="Times New Roman"/>
                <a:cs typeface="Times New Roman"/>
              </a:rPr>
              <a:t>Einzelfall </a:t>
            </a:r>
            <a:r>
              <a:rPr sz="1200" spc="5" dirty="0">
                <a:latin typeface="Times New Roman"/>
                <a:cs typeface="Times New Roman"/>
              </a:rPr>
              <a:t> </a:t>
            </a:r>
            <a:r>
              <a:rPr sz="1200" spc="-5" dirty="0">
                <a:latin typeface="Times New Roman"/>
                <a:cs typeface="Times New Roman"/>
              </a:rPr>
              <a:t>sei,</a:t>
            </a:r>
            <a:r>
              <a:rPr sz="1200" spc="20" dirty="0">
                <a:latin typeface="Times New Roman"/>
                <a:cs typeface="Times New Roman"/>
              </a:rPr>
              <a:t> </a:t>
            </a:r>
            <a:r>
              <a:rPr sz="1200" spc="-5" dirty="0">
                <a:latin typeface="Times New Roman"/>
                <a:cs typeface="Times New Roman"/>
              </a:rPr>
              <a:t>dessen</a:t>
            </a:r>
            <a:r>
              <a:rPr sz="1200" spc="40" dirty="0">
                <a:latin typeface="Times New Roman"/>
                <a:cs typeface="Times New Roman"/>
              </a:rPr>
              <a:t> </a:t>
            </a:r>
            <a:r>
              <a:rPr sz="1200" spc="-5" dirty="0">
                <a:latin typeface="Times New Roman"/>
                <a:cs typeface="Times New Roman"/>
              </a:rPr>
              <a:t>Umstände</a:t>
            </a:r>
            <a:r>
              <a:rPr sz="1200" spc="30" dirty="0">
                <a:latin typeface="Times New Roman"/>
                <a:cs typeface="Times New Roman"/>
              </a:rPr>
              <a:t> </a:t>
            </a:r>
            <a:r>
              <a:rPr sz="1200" dirty="0">
                <a:latin typeface="Times New Roman"/>
                <a:cs typeface="Times New Roman"/>
              </a:rPr>
              <a:t>man</a:t>
            </a:r>
            <a:r>
              <a:rPr sz="1200" spc="30" dirty="0">
                <a:latin typeface="Times New Roman"/>
                <a:cs typeface="Times New Roman"/>
              </a:rPr>
              <a:t> </a:t>
            </a:r>
            <a:r>
              <a:rPr sz="1200" spc="-5" dirty="0">
                <a:latin typeface="Times New Roman"/>
                <a:cs typeface="Times New Roman"/>
              </a:rPr>
              <a:t>erst</a:t>
            </a:r>
            <a:r>
              <a:rPr sz="1200" spc="35" dirty="0">
                <a:latin typeface="Times New Roman"/>
                <a:cs typeface="Times New Roman"/>
              </a:rPr>
              <a:t> </a:t>
            </a:r>
            <a:r>
              <a:rPr sz="1200" spc="-5" dirty="0">
                <a:latin typeface="Times New Roman"/>
                <a:cs typeface="Times New Roman"/>
              </a:rPr>
              <a:t>klären</a:t>
            </a:r>
            <a:r>
              <a:rPr sz="1200" spc="45" dirty="0">
                <a:latin typeface="Times New Roman"/>
                <a:cs typeface="Times New Roman"/>
              </a:rPr>
              <a:t> </a:t>
            </a:r>
            <a:r>
              <a:rPr sz="1200" spc="-5" dirty="0">
                <a:latin typeface="Times New Roman"/>
                <a:cs typeface="Times New Roman"/>
              </a:rPr>
              <a:t>müsse.</a:t>
            </a:r>
            <a:r>
              <a:rPr sz="1200" spc="25" dirty="0">
                <a:latin typeface="Times New Roman"/>
                <a:cs typeface="Times New Roman"/>
              </a:rPr>
              <a:t> </a:t>
            </a:r>
            <a:r>
              <a:rPr sz="1200" spc="-5" dirty="0">
                <a:latin typeface="Times New Roman"/>
                <a:cs typeface="Times New Roman"/>
              </a:rPr>
              <a:t>Oder</a:t>
            </a:r>
            <a:r>
              <a:rPr sz="1200" spc="30" dirty="0">
                <a:latin typeface="Times New Roman"/>
                <a:cs typeface="Times New Roman"/>
              </a:rPr>
              <a:t> </a:t>
            </a:r>
            <a:r>
              <a:rPr sz="1200" spc="-5" dirty="0">
                <a:latin typeface="Times New Roman"/>
                <a:cs typeface="Times New Roman"/>
              </a:rPr>
              <a:t>dass</a:t>
            </a:r>
            <a:r>
              <a:rPr sz="1200" spc="25" dirty="0">
                <a:latin typeface="Times New Roman"/>
                <a:cs typeface="Times New Roman"/>
              </a:rPr>
              <a:t> </a:t>
            </a:r>
            <a:r>
              <a:rPr sz="1200" spc="-5" dirty="0">
                <a:latin typeface="Times New Roman"/>
                <a:cs typeface="Times New Roman"/>
              </a:rPr>
              <a:t>es</a:t>
            </a:r>
            <a:r>
              <a:rPr sz="1200" spc="25" dirty="0">
                <a:latin typeface="Times New Roman"/>
                <a:cs typeface="Times New Roman"/>
              </a:rPr>
              <a:t> </a:t>
            </a:r>
            <a:r>
              <a:rPr sz="1200" spc="-5" dirty="0">
                <a:latin typeface="Times New Roman"/>
                <a:cs typeface="Times New Roman"/>
              </a:rPr>
              <a:t>grundsätzlich</a:t>
            </a:r>
            <a:r>
              <a:rPr sz="1200" spc="55" dirty="0">
                <a:latin typeface="Times New Roman"/>
                <a:cs typeface="Times New Roman"/>
              </a:rPr>
              <a:t> </a:t>
            </a:r>
            <a:r>
              <a:rPr sz="1200" spc="-5" dirty="0">
                <a:latin typeface="Times New Roman"/>
                <a:cs typeface="Times New Roman"/>
              </a:rPr>
              <a:t>problematisch</a:t>
            </a:r>
            <a:r>
              <a:rPr sz="1200" spc="55" dirty="0">
                <a:latin typeface="Times New Roman"/>
                <a:cs typeface="Times New Roman"/>
              </a:rPr>
              <a:t> </a:t>
            </a:r>
            <a:r>
              <a:rPr sz="1200" spc="-5" dirty="0">
                <a:latin typeface="Times New Roman"/>
                <a:cs typeface="Times New Roman"/>
              </a:rPr>
              <a:t>sei,</a:t>
            </a:r>
            <a:r>
              <a:rPr sz="1200" spc="25" dirty="0">
                <a:latin typeface="Times New Roman"/>
                <a:cs typeface="Times New Roman"/>
              </a:rPr>
              <a:t> </a:t>
            </a:r>
            <a:r>
              <a:rPr sz="1200" spc="-5" dirty="0">
                <a:latin typeface="Times New Roman"/>
                <a:cs typeface="Times New Roman"/>
              </a:rPr>
              <a:t>aus</a:t>
            </a:r>
            <a:r>
              <a:rPr sz="1200" spc="30" dirty="0">
                <a:latin typeface="Times New Roman"/>
                <a:cs typeface="Times New Roman"/>
              </a:rPr>
              <a:t> </a:t>
            </a:r>
            <a:r>
              <a:rPr sz="1200" spc="-5" dirty="0">
                <a:latin typeface="Times New Roman"/>
                <a:cs typeface="Times New Roman"/>
              </a:rPr>
              <a:t>Einzelfällen</a:t>
            </a:r>
            <a:r>
              <a:rPr sz="1200" spc="55" dirty="0">
                <a:latin typeface="Times New Roman"/>
                <a:cs typeface="Times New Roman"/>
              </a:rPr>
              <a:t> </a:t>
            </a:r>
            <a:r>
              <a:rPr sz="1200" spc="-5" dirty="0">
                <a:latin typeface="Times New Roman"/>
                <a:cs typeface="Times New Roman"/>
              </a:rPr>
              <a:t>Schlüsse</a:t>
            </a:r>
            <a:r>
              <a:rPr sz="1200" spc="20" dirty="0">
                <a:latin typeface="Times New Roman"/>
                <a:cs typeface="Times New Roman"/>
              </a:rPr>
              <a:t> </a:t>
            </a:r>
            <a:r>
              <a:rPr sz="1200" dirty="0">
                <a:latin typeface="Times New Roman"/>
                <a:cs typeface="Times New Roman"/>
              </a:rPr>
              <a:t>in</a:t>
            </a:r>
            <a:r>
              <a:rPr sz="1200" spc="25" dirty="0">
                <a:latin typeface="Times New Roman"/>
                <a:cs typeface="Times New Roman"/>
              </a:rPr>
              <a:t> </a:t>
            </a:r>
            <a:r>
              <a:rPr sz="1200" spc="-5" dirty="0">
                <a:latin typeface="Times New Roman"/>
                <a:cs typeface="Times New Roman"/>
              </a:rPr>
              <a:t>genereller </a:t>
            </a:r>
            <a:r>
              <a:rPr sz="1200" dirty="0">
                <a:latin typeface="Times New Roman"/>
                <a:cs typeface="Times New Roman"/>
              </a:rPr>
              <a:t> </a:t>
            </a:r>
            <a:r>
              <a:rPr sz="1200" spc="-5" dirty="0">
                <a:latin typeface="Times New Roman"/>
                <a:cs typeface="Times New Roman"/>
              </a:rPr>
              <a:t>Hinsicht</a:t>
            </a:r>
            <a:r>
              <a:rPr sz="1200" spc="20" dirty="0">
                <a:latin typeface="Times New Roman"/>
                <a:cs typeface="Times New Roman"/>
              </a:rPr>
              <a:t> </a:t>
            </a:r>
            <a:r>
              <a:rPr sz="1200" dirty="0">
                <a:latin typeface="Times New Roman"/>
                <a:cs typeface="Times New Roman"/>
              </a:rPr>
              <a:t>zu</a:t>
            </a:r>
            <a:r>
              <a:rPr sz="1200" spc="-5" dirty="0">
                <a:latin typeface="Times New Roman"/>
                <a:cs typeface="Times New Roman"/>
              </a:rPr>
              <a:t> ziehen.</a:t>
            </a:r>
            <a:r>
              <a:rPr sz="1200" spc="35" dirty="0">
                <a:latin typeface="Times New Roman"/>
                <a:cs typeface="Times New Roman"/>
              </a:rPr>
              <a:t> </a:t>
            </a:r>
            <a:r>
              <a:rPr sz="1200" dirty="0">
                <a:latin typeface="Times New Roman"/>
                <a:cs typeface="Times New Roman"/>
              </a:rPr>
              <a:t>Eine</a:t>
            </a:r>
            <a:r>
              <a:rPr sz="1200" spc="15" dirty="0">
                <a:latin typeface="Times New Roman"/>
                <a:cs typeface="Times New Roman"/>
              </a:rPr>
              <a:t> </a:t>
            </a:r>
            <a:r>
              <a:rPr sz="1200" dirty="0">
                <a:latin typeface="Times New Roman"/>
                <a:cs typeface="Times New Roman"/>
              </a:rPr>
              <a:t>solche</a:t>
            </a:r>
            <a:r>
              <a:rPr sz="1200" spc="30" dirty="0">
                <a:latin typeface="Times New Roman"/>
                <a:cs typeface="Times New Roman"/>
              </a:rPr>
              <a:t> </a:t>
            </a:r>
            <a:r>
              <a:rPr sz="1200" spc="-5" dirty="0">
                <a:latin typeface="Times New Roman"/>
                <a:cs typeface="Times New Roman"/>
              </a:rPr>
              <a:t>Haltung</a:t>
            </a:r>
            <a:r>
              <a:rPr sz="1200" spc="5" dirty="0">
                <a:latin typeface="Times New Roman"/>
                <a:cs typeface="Times New Roman"/>
              </a:rPr>
              <a:t> </a:t>
            </a:r>
            <a:r>
              <a:rPr sz="1200" spc="-5" dirty="0">
                <a:latin typeface="Times New Roman"/>
                <a:cs typeface="Times New Roman"/>
              </a:rPr>
              <a:t>würde</a:t>
            </a:r>
            <a:r>
              <a:rPr sz="1200" spc="15" dirty="0">
                <a:latin typeface="Times New Roman"/>
                <a:cs typeface="Times New Roman"/>
              </a:rPr>
              <a:t> </a:t>
            </a:r>
            <a:r>
              <a:rPr sz="1200" spc="-5" dirty="0">
                <a:latin typeface="Times New Roman"/>
                <a:cs typeface="Times New Roman"/>
              </a:rPr>
              <a:t>als</a:t>
            </a:r>
            <a:r>
              <a:rPr sz="1200" spc="25" dirty="0">
                <a:latin typeface="Times New Roman"/>
                <a:cs typeface="Times New Roman"/>
              </a:rPr>
              <a:t> </a:t>
            </a:r>
            <a:r>
              <a:rPr sz="1200" spc="-5" dirty="0">
                <a:latin typeface="Times New Roman"/>
                <a:cs typeface="Times New Roman"/>
              </a:rPr>
              <a:t>hartherzig</a:t>
            </a:r>
            <a:r>
              <a:rPr sz="1200" spc="35" dirty="0">
                <a:latin typeface="Times New Roman"/>
                <a:cs typeface="Times New Roman"/>
              </a:rPr>
              <a:t> </a:t>
            </a:r>
            <a:r>
              <a:rPr sz="1200" dirty="0">
                <a:latin typeface="Times New Roman"/>
                <a:cs typeface="Times New Roman"/>
              </a:rPr>
              <a:t>und</a:t>
            </a:r>
            <a:r>
              <a:rPr sz="1200" spc="15" dirty="0">
                <a:latin typeface="Times New Roman"/>
                <a:cs typeface="Times New Roman"/>
              </a:rPr>
              <a:t> </a:t>
            </a:r>
            <a:r>
              <a:rPr sz="1200" spc="-5" dirty="0">
                <a:latin typeface="Times New Roman"/>
                <a:cs typeface="Times New Roman"/>
              </a:rPr>
              <a:t>inkompetent</a:t>
            </a:r>
            <a:r>
              <a:rPr sz="1200" spc="30" dirty="0">
                <a:latin typeface="Times New Roman"/>
                <a:cs typeface="Times New Roman"/>
              </a:rPr>
              <a:t> </a:t>
            </a:r>
            <a:r>
              <a:rPr sz="1200" spc="-5" dirty="0">
                <a:latin typeface="Times New Roman"/>
                <a:cs typeface="Times New Roman"/>
              </a:rPr>
              <a:t>beurteilt</a:t>
            </a:r>
            <a:r>
              <a:rPr sz="1200" spc="50" dirty="0">
                <a:latin typeface="Times New Roman"/>
                <a:cs typeface="Times New Roman"/>
              </a:rPr>
              <a:t> </a:t>
            </a:r>
            <a:r>
              <a:rPr sz="1200" dirty="0">
                <a:latin typeface="Times New Roman"/>
                <a:cs typeface="Times New Roman"/>
              </a:rPr>
              <a:t>und</a:t>
            </a:r>
            <a:r>
              <a:rPr sz="1200" spc="10" dirty="0">
                <a:latin typeface="Times New Roman"/>
                <a:cs typeface="Times New Roman"/>
              </a:rPr>
              <a:t> </a:t>
            </a:r>
            <a:r>
              <a:rPr sz="1200" spc="-5" dirty="0">
                <a:latin typeface="Times New Roman"/>
                <a:cs typeface="Times New Roman"/>
              </a:rPr>
              <a:t>wäre</a:t>
            </a:r>
            <a:r>
              <a:rPr sz="1200" spc="15" dirty="0">
                <a:latin typeface="Times New Roman"/>
                <a:cs typeface="Times New Roman"/>
              </a:rPr>
              <a:t> </a:t>
            </a:r>
            <a:r>
              <a:rPr sz="1200" spc="-5" dirty="0">
                <a:latin typeface="Times New Roman"/>
                <a:cs typeface="Times New Roman"/>
              </a:rPr>
              <a:t>allenfalls</a:t>
            </a:r>
            <a:r>
              <a:rPr sz="1200" spc="45" dirty="0">
                <a:latin typeface="Times New Roman"/>
                <a:cs typeface="Times New Roman"/>
              </a:rPr>
              <a:t> </a:t>
            </a:r>
            <a:r>
              <a:rPr sz="1200" spc="-5" dirty="0">
                <a:latin typeface="Times New Roman"/>
                <a:cs typeface="Times New Roman"/>
              </a:rPr>
              <a:t>schnell</a:t>
            </a:r>
            <a:r>
              <a:rPr sz="1200" spc="40" dirty="0">
                <a:latin typeface="Times New Roman"/>
                <a:cs typeface="Times New Roman"/>
              </a:rPr>
              <a:t> </a:t>
            </a:r>
            <a:r>
              <a:rPr sz="1200" spc="-5" dirty="0">
                <a:latin typeface="Times New Roman"/>
                <a:cs typeface="Times New Roman"/>
              </a:rPr>
              <a:t>selber</a:t>
            </a:r>
            <a:r>
              <a:rPr sz="1200" spc="10" dirty="0">
                <a:latin typeface="Times New Roman"/>
                <a:cs typeface="Times New Roman"/>
              </a:rPr>
              <a:t> </a:t>
            </a:r>
            <a:r>
              <a:rPr sz="1200" dirty="0">
                <a:latin typeface="Times New Roman"/>
                <a:cs typeface="Times New Roman"/>
              </a:rPr>
              <a:t>Gegenstand </a:t>
            </a:r>
            <a:r>
              <a:rPr sz="1200" spc="5" dirty="0">
                <a:latin typeface="Times New Roman"/>
                <a:cs typeface="Times New Roman"/>
              </a:rPr>
              <a:t> </a:t>
            </a:r>
            <a:r>
              <a:rPr sz="1200" spc="-5" dirty="0">
                <a:latin typeface="Times New Roman"/>
                <a:cs typeface="Times New Roman"/>
              </a:rPr>
              <a:t>einer</a:t>
            </a:r>
            <a:r>
              <a:rPr sz="1200" spc="15" dirty="0">
                <a:latin typeface="Times New Roman"/>
                <a:cs typeface="Times New Roman"/>
              </a:rPr>
              <a:t> </a:t>
            </a:r>
            <a:r>
              <a:rPr sz="1200" spc="-5" dirty="0">
                <a:latin typeface="Times New Roman"/>
                <a:cs typeface="Times New Roman"/>
              </a:rPr>
              <a:t>empörten</a:t>
            </a:r>
            <a:r>
              <a:rPr sz="1200" spc="20" dirty="0">
                <a:latin typeface="Times New Roman"/>
                <a:cs typeface="Times New Roman"/>
              </a:rPr>
              <a:t> </a:t>
            </a:r>
            <a:r>
              <a:rPr sz="1200" spc="-5" dirty="0">
                <a:latin typeface="Times New Roman"/>
                <a:cs typeface="Times New Roman"/>
              </a:rPr>
              <a:t>Diskussion</a:t>
            </a:r>
            <a:r>
              <a:rPr sz="1200" spc="-15" dirty="0">
                <a:latin typeface="Times New Roman"/>
                <a:cs typeface="Times New Roman"/>
              </a:rPr>
              <a:t> </a:t>
            </a:r>
            <a:r>
              <a:rPr sz="1200" dirty="0">
                <a:latin typeface="Times New Roman"/>
                <a:cs typeface="Times New Roman"/>
              </a:rPr>
              <a:t>im </a:t>
            </a:r>
            <a:r>
              <a:rPr sz="1200" spc="-5" dirty="0">
                <a:latin typeface="Times New Roman"/>
                <a:cs typeface="Times New Roman"/>
              </a:rPr>
              <a:t>"Club".</a:t>
            </a:r>
            <a:endParaRPr sz="1200" dirty="0">
              <a:latin typeface="Times New Roman"/>
              <a:cs typeface="Times New Roman"/>
            </a:endParaRPr>
          </a:p>
          <a:p>
            <a:pPr marL="12700" marR="31115">
              <a:lnSpc>
                <a:spcPct val="139000"/>
              </a:lnSpc>
              <a:spcBef>
                <a:spcPts val="595"/>
              </a:spcBef>
            </a:pPr>
            <a:r>
              <a:rPr sz="1200" spc="-5" dirty="0">
                <a:latin typeface="Times New Roman"/>
                <a:cs typeface="Times New Roman"/>
              </a:rPr>
              <a:t>Und</a:t>
            </a:r>
            <a:r>
              <a:rPr sz="1200" spc="10" dirty="0">
                <a:latin typeface="Times New Roman"/>
                <a:cs typeface="Times New Roman"/>
              </a:rPr>
              <a:t> </a:t>
            </a:r>
            <a:r>
              <a:rPr sz="1200" dirty="0">
                <a:latin typeface="Times New Roman"/>
                <a:cs typeface="Times New Roman"/>
              </a:rPr>
              <a:t>so</a:t>
            </a:r>
            <a:r>
              <a:rPr sz="1200" spc="-5" dirty="0">
                <a:latin typeface="Times New Roman"/>
                <a:cs typeface="Times New Roman"/>
              </a:rPr>
              <a:t> folgt</a:t>
            </a:r>
            <a:r>
              <a:rPr sz="1200" spc="30" dirty="0">
                <a:latin typeface="Times New Roman"/>
                <a:cs typeface="Times New Roman"/>
              </a:rPr>
              <a:t> </a:t>
            </a:r>
            <a:r>
              <a:rPr sz="1200" spc="-5" dirty="0">
                <a:latin typeface="Times New Roman"/>
                <a:cs typeface="Times New Roman"/>
              </a:rPr>
              <a:t>auf</a:t>
            </a:r>
            <a:r>
              <a:rPr sz="1200" spc="10" dirty="0">
                <a:latin typeface="Times New Roman"/>
                <a:cs typeface="Times New Roman"/>
              </a:rPr>
              <a:t> </a:t>
            </a:r>
            <a:r>
              <a:rPr sz="1200" spc="-5" dirty="0">
                <a:latin typeface="Times New Roman"/>
                <a:cs typeface="Times New Roman"/>
              </a:rPr>
              <a:t>jede</a:t>
            </a:r>
            <a:r>
              <a:rPr sz="1200" spc="25" dirty="0">
                <a:latin typeface="Times New Roman"/>
                <a:cs typeface="Times New Roman"/>
              </a:rPr>
              <a:t> </a:t>
            </a:r>
            <a:r>
              <a:rPr sz="1200" spc="-5" dirty="0">
                <a:latin typeface="Times New Roman"/>
                <a:cs typeface="Times New Roman"/>
              </a:rPr>
              <a:t>Krise</a:t>
            </a:r>
            <a:r>
              <a:rPr sz="1200" spc="20" dirty="0">
                <a:latin typeface="Times New Roman"/>
                <a:cs typeface="Times New Roman"/>
              </a:rPr>
              <a:t> </a:t>
            </a:r>
            <a:r>
              <a:rPr sz="1200" spc="-5" dirty="0">
                <a:latin typeface="Times New Roman"/>
                <a:cs typeface="Times New Roman"/>
              </a:rPr>
              <a:t>eine</a:t>
            </a:r>
            <a:r>
              <a:rPr sz="1200" spc="-50" dirty="0">
                <a:latin typeface="Times New Roman"/>
                <a:cs typeface="Times New Roman"/>
              </a:rPr>
              <a:t> </a:t>
            </a:r>
            <a:r>
              <a:rPr sz="1200" spc="-10" dirty="0">
                <a:latin typeface="Times New Roman"/>
                <a:cs typeface="Times New Roman"/>
              </a:rPr>
              <a:t>Analyse,</a:t>
            </a:r>
            <a:r>
              <a:rPr sz="1200" spc="60" dirty="0">
                <a:latin typeface="Times New Roman"/>
                <a:cs typeface="Times New Roman"/>
              </a:rPr>
              <a:t> </a:t>
            </a:r>
            <a:r>
              <a:rPr sz="1200" spc="-5" dirty="0">
                <a:latin typeface="Times New Roman"/>
                <a:cs typeface="Times New Roman"/>
              </a:rPr>
              <a:t>deren</a:t>
            </a:r>
            <a:r>
              <a:rPr sz="1200" spc="30" dirty="0">
                <a:latin typeface="Times New Roman"/>
                <a:cs typeface="Times New Roman"/>
              </a:rPr>
              <a:t> </a:t>
            </a:r>
            <a:r>
              <a:rPr sz="1200" spc="-10" dirty="0">
                <a:latin typeface="Times New Roman"/>
                <a:cs typeface="Times New Roman"/>
              </a:rPr>
              <a:t>Ergebnis</a:t>
            </a:r>
            <a:r>
              <a:rPr sz="1200" spc="30" dirty="0">
                <a:latin typeface="Times New Roman"/>
                <a:cs typeface="Times New Roman"/>
              </a:rPr>
              <a:t> </a:t>
            </a:r>
            <a:r>
              <a:rPr sz="1200" spc="-5" dirty="0">
                <a:latin typeface="Times New Roman"/>
                <a:cs typeface="Times New Roman"/>
              </a:rPr>
              <a:t>aber</a:t>
            </a:r>
            <a:r>
              <a:rPr sz="1200" spc="30" dirty="0">
                <a:latin typeface="Times New Roman"/>
                <a:cs typeface="Times New Roman"/>
              </a:rPr>
              <a:t> </a:t>
            </a:r>
            <a:r>
              <a:rPr sz="1200" spc="-5" dirty="0">
                <a:latin typeface="Times New Roman"/>
                <a:cs typeface="Times New Roman"/>
              </a:rPr>
              <a:t>schon</a:t>
            </a:r>
            <a:r>
              <a:rPr sz="1200" spc="5" dirty="0">
                <a:latin typeface="Times New Roman"/>
                <a:cs typeface="Times New Roman"/>
              </a:rPr>
              <a:t> </a:t>
            </a:r>
            <a:r>
              <a:rPr sz="1200" spc="-5" dirty="0">
                <a:latin typeface="Times New Roman"/>
                <a:cs typeface="Times New Roman"/>
              </a:rPr>
              <a:t>feststeht.</a:t>
            </a:r>
            <a:r>
              <a:rPr sz="1200" spc="30" dirty="0">
                <a:latin typeface="Times New Roman"/>
                <a:cs typeface="Times New Roman"/>
              </a:rPr>
              <a:t> </a:t>
            </a:r>
            <a:r>
              <a:rPr sz="1200" dirty="0">
                <a:latin typeface="Times New Roman"/>
                <a:cs typeface="Times New Roman"/>
              </a:rPr>
              <a:t>Es</a:t>
            </a:r>
            <a:r>
              <a:rPr sz="1200" spc="10" dirty="0">
                <a:latin typeface="Times New Roman"/>
                <a:cs typeface="Times New Roman"/>
              </a:rPr>
              <a:t> </a:t>
            </a:r>
            <a:r>
              <a:rPr sz="1200" spc="-5" dirty="0">
                <a:latin typeface="Times New Roman"/>
                <a:cs typeface="Times New Roman"/>
              </a:rPr>
              <a:t>braucht</a:t>
            </a:r>
            <a:r>
              <a:rPr sz="1200" spc="35" dirty="0">
                <a:latin typeface="Times New Roman"/>
                <a:cs typeface="Times New Roman"/>
              </a:rPr>
              <a:t> </a:t>
            </a:r>
            <a:r>
              <a:rPr sz="1200" spc="-5" dirty="0">
                <a:latin typeface="Times New Roman"/>
                <a:cs typeface="Times New Roman"/>
              </a:rPr>
              <a:t>endlich</a:t>
            </a:r>
            <a:r>
              <a:rPr sz="1200" spc="30" dirty="0">
                <a:latin typeface="Times New Roman"/>
                <a:cs typeface="Times New Roman"/>
              </a:rPr>
              <a:t> </a:t>
            </a:r>
            <a:r>
              <a:rPr sz="1200" spc="-5" dirty="0">
                <a:latin typeface="Times New Roman"/>
                <a:cs typeface="Times New Roman"/>
              </a:rPr>
              <a:t>eine</a:t>
            </a:r>
            <a:r>
              <a:rPr sz="1200" spc="15" dirty="0">
                <a:latin typeface="Times New Roman"/>
                <a:cs typeface="Times New Roman"/>
              </a:rPr>
              <a:t> </a:t>
            </a:r>
            <a:r>
              <a:rPr sz="1200" spc="-5" dirty="0">
                <a:latin typeface="Times New Roman"/>
                <a:cs typeface="Times New Roman"/>
              </a:rPr>
              <a:t>neue</a:t>
            </a:r>
            <a:r>
              <a:rPr sz="1200" spc="25" dirty="0">
                <a:latin typeface="Times New Roman"/>
                <a:cs typeface="Times New Roman"/>
              </a:rPr>
              <a:t> </a:t>
            </a:r>
            <a:r>
              <a:rPr sz="1200" spc="-5" dirty="0">
                <a:latin typeface="Times New Roman"/>
                <a:cs typeface="Times New Roman"/>
              </a:rPr>
              <a:t>Regelung.</a:t>
            </a:r>
            <a:r>
              <a:rPr sz="1200" spc="45" dirty="0">
                <a:latin typeface="Times New Roman"/>
                <a:cs typeface="Times New Roman"/>
              </a:rPr>
              <a:t> </a:t>
            </a:r>
            <a:r>
              <a:rPr sz="1200" dirty="0">
                <a:latin typeface="Times New Roman"/>
                <a:cs typeface="Times New Roman"/>
              </a:rPr>
              <a:t>Besonders</a:t>
            </a:r>
            <a:r>
              <a:rPr sz="1200" spc="35" dirty="0">
                <a:latin typeface="Times New Roman"/>
                <a:cs typeface="Times New Roman"/>
              </a:rPr>
              <a:t> </a:t>
            </a:r>
            <a:r>
              <a:rPr sz="1200" spc="-5" dirty="0">
                <a:latin typeface="Times New Roman"/>
                <a:cs typeface="Times New Roman"/>
              </a:rPr>
              <a:t>schlimm </a:t>
            </a:r>
            <a:r>
              <a:rPr sz="1200" spc="-285" dirty="0">
                <a:latin typeface="Times New Roman"/>
                <a:cs typeface="Times New Roman"/>
              </a:rPr>
              <a:t> </a:t>
            </a:r>
            <a:r>
              <a:rPr sz="1200" spc="-5" dirty="0">
                <a:latin typeface="Times New Roman"/>
                <a:cs typeface="Times New Roman"/>
              </a:rPr>
              <a:t>sind</a:t>
            </a:r>
            <a:r>
              <a:rPr sz="1200" spc="-15" dirty="0">
                <a:latin typeface="Times New Roman"/>
                <a:cs typeface="Times New Roman"/>
              </a:rPr>
              <a:t> </a:t>
            </a:r>
            <a:r>
              <a:rPr sz="1200" spc="-25" dirty="0">
                <a:latin typeface="Times New Roman"/>
                <a:cs typeface="Times New Roman"/>
              </a:rPr>
              <a:t>Vorfälle</a:t>
            </a:r>
            <a:r>
              <a:rPr sz="1200" spc="30" dirty="0">
                <a:latin typeface="Times New Roman"/>
                <a:cs typeface="Times New Roman"/>
              </a:rPr>
              <a:t> </a:t>
            </a:r>
            <a:r>
              <a:rPr sz="1200" dirty="0">
                <a:latin typeface="Times New Roman"/>
                <a:cs typeface="Times New Roman"/>
              </a:rPr>
              <a:t>in</a:t>
            </a:r>
            <a:r>
              <a:rPr sz="1200" spc="15" dirty="0">
                <a:latin typeface="Times New Roman"/>
                <a:cs typeface="Times New Roman"/>
              </a:rPr>
              <a:t> </a:t>
            </a:r>
            <a:r>
              <a:rPr sz="1200" spc="-5" dirty="0">
                <a:latin typeface="Times New Roman"/>
                <a:cs typeface="Times New Roman"/>
              </a:rPr>
              <a:t>kantonaler</a:t>
            </a:r>
            <a:r>
              <a:rPr sz="1200" spc="45" dirty="0">
                <a:latin typeface="Times New Roman"/>
                <a:cs typeface="Times New Roman"/>
              </a:rPr>
              <a:t> </a:t>
            </a:r>
            <a:r>
              <a:rPr sz="1200" spc="-5" dirty="0">
                <a:latin typeface="Times New Roman"/>
                <a:cs typeface="Times New Roman"/>
              </a:rPr>
              <a:t>Zuständigkeit.</a:t>
            </a:r>
            <a:r>
              <a:rPr sz="1200" spc="70" dirty="0">
                <a:latin typeface="Times New Roman"/>
                <a:cs typeface="Times New Roman"/>
              </a:rPr>
              <a:t> </a:t>
            </a:r>
            <a:r>
              <a:rPr sz="1200" spc="-5" dirty="0">
                <a:latin typeface="Times New Roman"/>
                <a:cs typeface="Times New Roman"/>
              </a:rPr>
              <a:t>Dem</a:t>
            </a:r>
            <a:r>
              <a:rPr sz="1200" spc="15" dirty="0">
                <a:latin typeface="Times New Roman"/>
                <a:cs typeface="Times New Roman"/>
              </a:rPr>
              <a:t> </a:t>
            </a:r>
            <a:r>
              <a:rPr sz="1200" spc="-5" dirty="0">
                <a:latin typeface="Times New Roman"/>
                <a:cs typeface="Times New Roman"/>
              </a:rPr>
              <a:t>Recherchier-Eifer</a:t>
            </a:r>
            <a:r>
              <a:rPr sz="1200" spc="75" dirty="0">
                <a:latin typeface="Times New Roman"/>
                <a:cs typeface="Times New Roman"/>
              </a:rPr>
              <a:t> </a:t>
            </a:r>
            <a:r>
              <a:rPr sz="1200" spc="-5" dirty="0">
                <a:latin typeface="Times New Roman"/>
                <a:cs typeface="Times New Roman"/>
              </a:rPr>
              <a:t>der</a:t>
            </a:r>
            <a:r>
              <a:rPr sz="1200" spc="20" dirty="0">
                <a:latin typeface="Times New Roman"/>
                <a:cs typeface="Times New Roman"/>
              </a:rPr>
              <a:t> </a:t>
            </a:r>
            <a:r>
              <a:rPr sz="1200" spc="-5" dirty="0">
                <a:latin typeface="Times New Roman"/>
                <a:cs typeface="Times New Roman"/>
              </a:rPr>
              <a:t>Medien</a:t>
            </a:r>
            <a:r>
              <a:rPr sz="1200" spc="35" dirty="0">
                <a:latin typeface="Times New Roman"/>
                <a:cs typeface="Times New Roman"/>
              </a:rPr>
              <a:t> </a:t>
            </a:r>
            <a:r>
              <a:rPr sz="1200" spc="-5" dirty="0">
                <a:latin typeface="Times New Roman"/>
                <a:cs typeface="Times New Roman"/>
              </a:rPr>
              <a:t>entgeht</a:t>
            </a:r>
            <a:r>
              <a:rPr sz="1200" spc="40" dirty="0">
                <a:latin typeface="Times New Roman"/>
                <a:cs typeface="Times New Roman"/>
              </a:rPr>
              <a:t> </a:t>
            </a:r>
            <a:r>
              <a:rPr sz="1200" spc="-5" dirty="0">
                <a:latin typeface="Times New Roman"/>
                <a:cs typeface="Times New Roman"/>
              </a:rPr>
              <a:t>nämlich</a:t>
            </a:r>
            <a:r>
              <a:rPr sz="1200" spc="35" dirty="0">
                <a:latin typeface="Times New Roman"/>
                <a:cs typeface="Times New Roman"/>
              </a:rPr>
              <a:t> </a:t>
            </a:r>
            <a:r>
              <a:rPr sz="1200" spc="-5" dirty="0">
                <a:latin typeface="Times New Roman"/>
                <a:cs typeface="Times New Roman"/>
              </a:rPr>
              <a:t>selten,</a:t>
            </a:r>
            <a:r>
              <a:rPr sz="1200" spc="35" dirty="0">
                <a:latin typeface="Times New Roman"/>
                <a:cs typeface="Times New Roman"/>
              </a:rPr>
              <a:t> </a:t>
            </a:r>
            <a:r>
              <a:rPr sz="1200" spc="-5" dirty="0">
                <a:latin typeface="Times New Roman"/>
                <a:cs typeface="Times New Roman"/>
              </a:rPr>
              <a:t>dass</a:t>
            </a:r>
            <a:r>
              <a:rPr sz="1200" spc="15" dirty="0">
                <a:latin typeface="Times New Roman"/>
                <a:cs typeface="Times New Roman"/>
              </a:rPr>
              <a:t> </a:t>
            </a:r>
            <a:r>
              <a:rPr sz="1200" dirty="0">
                <a:latin typeface="Times New Roman"/>
                <a:cs typeface="Times New Roman"/>
              </a:rPr>
              <a:t>die</a:t>
            </a:r>
            <a:r>
              <a:rPr sz="1200" spc="10" dirty="0">
                <a:latin typeface="Times New Roman"/>
                <a:cs typeface="Times New Roman"/>
              </a:rPr>
              <a:t> </a:t>
            </a:r>
            <a:r>
              <a:rPr sz="1200" spc="-5" dirty="0">
                <a:latin typeface="Times New Roman"/>
                <a:cs typeface="Times New Roman"/>
              </a:rPr>
              <a:t>Kantone</a:t>
            </a:r>
            <a:r>
              <a:rPr sz="1200" spc="35" dirty="0">
                <a:latin typeface="Times New Roman"/>
                <a:cs typeface="Times New Roman"/>
              </a:rPr>
              <a:t> </a:t>
            </a:r>
            <a:r>
              <a:rPr sz="1200" spc="-5" dirty="0">
                <a:latin typeface="Times New Roman"/>
                <a:cs typeface="Times New Roman"/>
              </a:rPr>
              <a:t>unterschiedliche </a:t>
            </a:r>
            <a:r>
              <a:rPr sz="1200" dirty="0">
                <a:latin typeface="Times New Roman"/>
                <a:cs typeface="Times New Roman"/>
              </a:rPr>
              <a:t> </a:t>
            </a:r>
            <a:r>
              <a:rPr sz="1200" spc="-5" dirty="0">
                <a:latin typeface="Times New Roman"/>
                <a:cs typeface="Times New Roman"/>
              </a:rPr>
              <a:t>Regelungen</a:t>
            </a:r>
            <a:r>
              <a:rPr sz="1200" spc="50" dirty="0">
                <a:latin typeface="Times New Roman"/>
                <a:cs typeface="Times New Roman"/>
              </a:rPr>
              <a:t> </a:t>
            </a:r>
            <a:r>
              <a:rPr sz="1200" spc="-5" dirty="0">
                <a:latin typeface="Times New Roman"/>
                <a:cs typeface="Times New Roman"/>
              </a:rPr>
              <a:t>haben.</a:t>
            </a:r>
            <a:r>
              <a:rPr sz="1200" spc="25" dirty="0">
                <a:latin typeface="Times New Roman"/>
                <a:cs typeface="Times New Roman"/>
              </a:rPr>
              <a:t> </a:t>
            </a:r>
            <a:r>
              <a:rPr sz="1200" spc="-5" dirty="0">
                <a:latin typeface="Times New Roman"/>
                <a:cs typeface="Times New Roman"/>
              </a:rPr>
              <a:t>Das</a:t>
            </a:r>
            <a:r>
              <a:rPr sz="1200" spc="5" dirty="0">
                <a:latin typeface="Times New Roman"/>
                <a:cs typeface="Times New Roman"/>
              </a:rPr>
              <a:t> </a:t>
            </a:r>
            <a:r>
              <a:rPr sz="1200" spc="-5" dirty="0">
                <a:latin typeface="Times New Roman"/>
                <a:cs typeface="Times New Roman"/>
              </a:rPr>
              <a:t>ist</a:t>
            </a:r>
            <a:r>
              <a:rPr sz="1200" spc="5" dirty="0">
                <a:latin typeface="Times New Roman"/>
                <a:cs typeface="Times New Roman"/>
              </a:rPr>
              <a:t> </a:t>
            </a:r>
            <a:r>
              <a:rPr sz="1200" spc="-5" dirty="0">
                <a:latin typeface="Times New Roman"/>
                <a:cs typeface="Times New Roman"/>
              </a:rPr>
              <a:t>besonders</a:t>
            </a:r>
            <a:r>
              <a:rPr sz="1200" spc="10" dirty="0">
                <a:latin typeface="Times New Roman"/>
                <a:cs typeface="Times New Roman"/>
              </a:rPr>
              <a:t> </a:t>
            </a:r>
            <a:r>
              <a:rPr sz="1200" spc="-5" dirty="0">
                <a:latin typeface="Times New Roman"/>
                <a:cs typeface="Times New Roman"/>
              </a:rPr>
              <a:t>bedenklich.</a:t>
            </a:r>
            <a:r>
              <a:rPr sz="1200" spc="30" dirty="0">
                <a:latin typeface="Times New Roman"/>
                <a:cs typeface="Times New Roman"/>
              </a:rPr>
              <a:t> </a:t>
            </a:r>
            <a:r>
              <a:rPr sz="1200" spc="-5" dirty="0">
                <a:latin typeface="Times New Roman"/>
                <a:cs typeface="Times New Roman"/>
              </a:rPr>
              <a:t>Geht</a:t>
            </a:r>
            <a:r>
              <a:rPr sz="1200" spc="15" dirty="0">
                <a:latin typeface="Times New Roman"/>
                <a:cs typeface="Times New Roman"/>
              </a:rPr>
              <a:t> </a:t>
            </a:r>
            <a:r>
              <a:rPr sz="1200" dirty="0">
                <a:latin typeface="Times New Roman"/>
                <a:cs typeface="Times New Roman"/>
              </a:rPr>
              <a:t>man</a:t>
            </a:r>
            <a:r>
              <a:rPr sz="1200" spc="10" dirty="0">
                <a:latin typeface="Times New Roman"/>
                <a:cs typeface="Times New Roman"/>
              </a:rPr>
              <a:t> </a:t>
            </a:r>
            <a:r>
              <a:rPr sz="1200" spc="-5" dirty="0">
                <a:latin typeface="Times New Roman"/>
                <a:cs typeface="Times New Roman"/>
              </a:rPr>
              <a:t>davon</a:t>
            </a:r>
            <a:r>
              <a:rPr sz="1200" spc="15" dirty="0">
                <a:latin typeface="Times New Roman"/>
                <a:cs typeface="Times New Roman"/>
              </a:rPr>
              <a:t> </a:t>
            </a:r>
            <a:r>
              <a:rPr sz="1200" spc="-5" dirty="0">
                <a:latin typeface="Times New Roman"/>
                <a:cs typeface="Times New Roman"/>
              </a:rPr>
              <a:t>aus,</a:t>
            </a:r>
            <a:r>
              <a:rPr sz="1200" spc="5" dirty="0">
                <a:latin typeface="Times New Roman"/>
                <a:cs typeface="Times New Roman"/>
              </a:rPr>
              <a:t> </a:t>
            </a:r>
            <a:r>
              <a:rPr sz="1200" spc="-5" dirty="0">
                <a:latin typeface="Times New Roman"/>
                <a:cs typeface="Times New Roman"/>
              </a:rPr>
              <a:t>dass</a:t>
            </a:r>
            <a:r>
              <a:rPr sz="1200" spc="5" dirty="0">
                <a:latin typeface="Times New Roman"/>
                <a:cs typeface="Times New Roman"/>
              </a:rPr>
              <a:t> </a:t>
            </a:r>
            <a:r>
              <a:rPr sz="1200" spc="-5" dirty="0">
                <a:latin typeface="Times New Roman"/>
                <a:cs typeface="Times New Roman"/>
              </a:rPr>
              <a:t>es</a:t>
            </a:r>
            <a:r>
              <a:rPr sz="1200" spc="5" dirty="0">
                <a:latin typeface="Times New Roman"/>
                <a:cs typeface="Times New Roman"/>
              </a:rPr>
              <a:t> </a:t>
            </a:r>
            <a:r>
              <a:rPr sz="1200" dirty="0">
                <a:latin typeface="Times New Roman"/>
                <a:cs typeface="Times New Roman"/>
              </a:rPr>
              <a:t>immer</a:t>
            </a:r>
            <a:r>
              <a:rPr sz="1200" spc="20" dirty="0">
                <a:latin typeface="Times New Roman"/>
                <a:cs typeface="Times New Roman"/>
              </a:rPr>
              <a:t> </a:t>
            </a:r>
            <a:r>
              <a:rPr sz="1200" dirty="0">
                <a:latin typeface="Times New Roman"/>
                <a:cs typeface="Times New Roman"/>
              </a:rPr>
              <a:t>nur</a:t>
            </a:r>
            <a:r>
              <a:rPr sz="1200" spc="10" dirty="0">
                <a:latin typeface="Times New Roman"/>
                <a:cs typeface="Times New Roman"/>
              </a:rPr>
              <a:t> </a:t>
            </a:r>
            <a:r>
              <a:rPr sz="1200" spc="-5" dirty="0">
                <a:latin typeface="Times New Roman"/>
                <a:cs typeface="Times New Roman"/>
              </a:rPr>
              <a:t>eine</a:t>
            </a:r>
            <a:r>
              <a:rPr sz="1200" spc="25" dirty="0">
                <a:latin typeface="Times New Roman"/>
                <a:cs typeface="Times New Roman"/>
              </a:rPr>
              <a:t> </a:t>
            </a:r>
            <a:r>
              <a:rPr sz="1200" spc="-5" dirty="0">
                <a:latin typeface="Times New Roman"/>
                <a:cs typeface="Times New Roman"/>
              </a:rPr>
              <a:t>richtige</a:t>
            </a:r>
            <a:r>
              <a:rPr sz="1200" spc="35" dirty="0">
                <a:latin typeface="Times New Roman"/>
                <a:cs typeface="Times New Roman"/>
              </a:rPr>
              <a:t> </a:t>
            </a:r>
            <a:r>
              <a:rPr sz="1200" spc="-5" dirty="0">
                <a:latin typeface="Times New Roman"/>
                <a:cs typeface="Times New Roman"/>
              </a:rPr>
              <a:t>Lösung</a:t>
            </a:r>
            <a:r>
              <a:rPr sz="1200" spc="25" dirty="0">
                <a:latin typeface="Times New Roman"/>
                <a:cs typeface="Times New Roman"/>
              </a:rPr>
              <a:t> </a:t>
            </a:r>
            <a:r>
              <a:rPr sz="1200" spc="-5" dirty="0">
                <a:latin typeface="Times New Roman"/>
                <a:cs typeface="Times New Roman"/>
              </a:rPr>
              <a:t>gibt,</a:t>
            </a:r>
            <a:r>
              <a:rPr sz="1200" spc="25" dirty="0">
                <a:latin typeface="Times New Roman"/>
                <a:cs typeface="Times New Roman"/>
              </a:rPr>
              <a:t> </a:t>
            </a:r>
            <a:r>
              <a:rPr sz="1200" spc="-5" dirty="0">
                <a:latin typeface="Times New Roman"/>
                <a:cs typeface="Times New Roman"/>
              </a:rPr>
              <a:t>was</a:t>
            </a:r>
            <a:r>
              <a:rPr sz="1200" spc="5" dirty="0">
                <a:latin typeface="Times New Roman"/>
                <a:cs typeface="Times New Roman"/>
              </a:rPr>
              <a:t> </a:t>
            </a:r>
            <a:r>
              <a:rPr sz="1200" spc="-5" dirty="0">
                <a:latin typeface="Times New Roman"/>
                <a:cs typeface="Times New Roman"/>
              </a:rPr>
              <a:t>früher</a:t>
            </a:r>
            <a:r>
              <a:rPr sz="1200" spc="25" dirty="0">
                <a:latin typeface="Times New Roman"/>
                <a:cs typeface="Times New Roman"/>
              </a:rPr>
              <a:t> </a:t>
            </a:r>
            <a:r>
              <a:rPr sz="1200" spc="15" dirty="0">
                <a:latin typeface="Times New Roman"/>
                <a:cs typeface="Times New Roman"/>
              </a:rPr>
              <a:t>in</a:t>
            </a:r>
            <a:r>
              <a:rPr sz="1200" spc="5" dirty="0">
                <a:latin typeface="Times New Roman"/>
                <a:cs typeface="Times New Roman"/>
              </a:rPr>
              <a:t> </a:t>
            </a:r>
            <a:r>
              <a:rPr sz="1200" spc="-5" dirty="0">
                <a:latin typeface="Times New Roman"/>
                <a:cs typeface="Times New Roman"/>
              </a:rPr>
              <a:t>der </a:t>
            </a:r>
            <a:r>
              <a:rPr sz="1200" dirty="0">
                <a:latin typeface="Times New Roman"/>
                <a:cs typeface="Times New Roman"/>
              </a:rPr>
              <a:t> </a:t>
            </a:r>
            <a:r>
              <a:rPr sz="1200" spc="-5" dirty="0">
                <a:latin typeface="Times New Roman"/>
                <a:cs typeface="Times New Roman"/>
              </a:rPr>
              <a:t>Schule</a:t>
            </a:r>
            <a:r>
              <a:rPr sz="1200" spc="10" dirty="0">
                <a:latin typeface="Times New Roman"/>
                <a:cs typeface="Times New Roman"/>
              </a:rPr>
              <a:t> </a:t>
            </a:r>
            <a:r>
              <a:rPr sz="1200" dirty="0">
                <a:latin typeface="Times New Roman"/>
                <a:cs typeface="Times New Roman"/>
              </a:rPr>
              <a:t>zumindest</a:t>
            </a:r>
            <a:r>
              <a:rPr sz="1200" spc="5" dirty="0">
                <a:latin typeface="Times New Roman"/>
                <a:cs typeface="Times New Roman"/>
              </a:rPr>
              <a:t> </a:t>
            </a:r>
            <a:r>
              <a:rPr sz="1200" dirty="0">
                <a:latin typeface="Times New Roman"/>
                <a:cs typeface="Times New Roman"/>
              </a:rPr>
              <a:t>beim</a:t>
            </a:r>
            <a:r>
              <a:rPr sz="1200" spc="15" dirty="0">
                <a:latin typeface="Times New Roman"/>
                <a:cs typeface="Times New Roman"/>
              </a:rPr>
              <a:t> </a:t>
            </a:r>
            <a:r>
              <a:rPr sz="1200" spc="-5" dirty="0">
                <a:latin typeface="Times New Roman"/>
                <a:cs typeface="Times New Roman"/>
              </a:rPr>
              <a:t>Rechnen</a:t>
            </a:r>
            <a:r>
              <a:rPr sz="1200" spc="35" dirty="0">
                <a:latin typeface="Times New Roman"/>
                <a:cs typeface="Times New Roman"/>
              </a:rPr>
              <a:t> </a:t>
            </a:r>
            <a:r>
              <a:rPr sz="1200" spc="-5" dirty="0">
                <a:latin typeface="Times New Roman"/>
                <a:cs typeface="Times New Roman"/>
              </a:rPr>
              <a:t>gelernt</a:t>
            </a:r>
            <a:r>
              <a:rPr sz="1200" spc="40" dirty="0">
                <a:latin typeface="Times New Roman"/>
                <a:cs typeface="Times New Roman"/>
              </a:rPr>
              <a:t> </a:t>
            </a:r>
            <a:r>
              <a:rPr sz="1200" spc="-5" dirty="0">
                <a:latin typeface="Times New Roman"/>
                <a:cs typeface="Times New Roman"/>
              </a:rPr>
              <a:t>wurde,</a:t>
            </a:r>
            <a:r>
              <a:rPr sz="1200" spc="15" dirty="0">
                <a:latin typeface="Times New Roman"/>
                <a:cs typeface="Times New Roman"/>
              </a:rPr>
              <a:t> </a:t>
            </a:r>
            <a:r>
              <a:rPr sz="1200" spc="-5" dirty="0">
                <a:latin typeface="Times New Roman"/>
                <a:cs typeface="Times New Roman"/>
              </a:rPr>
              <a:t>dann</a:t>
            </a:r>
            <a:r>
              <a:rPr sz="1200" spc="10" dirty="0">
                <a:latin typeface="Times New Roman"/>
                <a:cs typeface="Times New Roman"/>
              </a:rPr>
              <a:t> </a:t>
            </a:r>
            <a:r>
              <a:rPr sz="1200" dirty="0">
                <a:latin typeface="Times New Roman"/>
                <a:cs typeface="Times New Roman"/>
              </a:rPr>
              <a:t>sind</a:t>
            </a:r>
            <a:r>
              <a:rPr sz="1200" spc="5" dirty="0">
                <a:latin typeface="Times New Roman"/>
                <a:cs typeface="Times New Roman"/>
              </a:rPr>
              <a:t> </a:t>
            </a:r>
            <a:r>
              <a:rPr sz="1200" spc="-5" dirty="0">
                <a:latin typeface="Times New Roman"/>
                <a:cs typeface="Times New Roman"/>
              </a:rPr>
              <a:t>unterschiedliche</a:t>
            </a:r>
            <a:r>
              <a:rPr sz="1200" spc="40" dirty="0">
                <a:latin typeface="Times New Roman"/>
                <a:cs typeface="Times New Roman"/>
              </a:rPr>
              <a:t> </a:t>
            </a:r>
            <a:r>
              <a:rPr sz="1200" spc="-10" dirty="0">
                <a:latin typeface="Times New Roman"/>
                <a:cs typeface="Times New Roman"/>
              </a:rPr>
              <a:t>Lösungen</a:t>
            </a:r>
            <a:r>
              <a:rPr sz="1200" spc="50" dirty="0">
                <a:latin typeface="Times New Roman"/>
                <a:cs typeface="Times New Roman"/>
              </a:rPr>
              <a:t> </a:t>
            </a:r>
            <a:r>
              <a:rPr sz="1200" spc="-5" dirty="0">
                <a:latin typeface="Times New Roman"/>
                <a:cs typeface="Times New Roman"/>
              </a:rPr>
              <a:t>ein</a:t>
            </a:r>
            <a:r>
              <a:rPr sz="1200" spc="15" dirty="0">
                <a:latin typeface="Times New Roman"/>
                <a:cs typeface="Times New Roman"/>
              </a:rPr>
              <a:t> </a:t>
            </a:r>
            <a:r>
              <a:rPr sz="1200" spc="-5" dirty="0">
                <a:latin typeface="Times New Roman"/>
                <a:cs typeface="Times New Roman"/>
              </a:rPr>
              <a:t>Skandal</a:t>
            </a:r>
            <a:r>
              <a:rPr sz="1200" spc="20" dirty="0">
                <a:latin typeface="Times New Roman"/>
                <a:cs typeface="Times New Roman"/>
              </a:rPr>
              <a:t> </a:t>
            </a:r>
            <a:r>
              <a:rPr sz="1200" spc="-5" dirty="0">
                <a:latin typeface="Times New Roman"/>
                <a:cs typeface="Times New Roman"/>
              </a:rPr>
              <a:t>an</a:t>
            </a:r>
            <a:r>
              <a:rPr sz="1200" spc="15" dirty="0">
                <a:latin typeface="Times New Roman"/>
                <a:cs typeface="Times New Roman"/>
              </a:rPr>
              <a:t> </a:t>
            </a:r>
            <a:r>
              <a:rPr sz="1200" dirty="0">
                <a:latin typeface="Times New Roman"/>
                <a:cs typeface="Times New Roman"/>
              </a:rPr>
              <a:t>sich.</a:t>
            </a:r>
            <a:r>
              <a:rPr sz="1200" spc="5" dirty="0">
                <a:latin typeface="Times New Roman"/>
                <a:cs typeface="Times New Roman"/>
              </a:rPr>
              <a:t> </a:t>
            </a:r>
            <a:r>
              <a:rPr sz="1200" spc="-5" dirty="0">
                <a:latin typeface="Times New Roman"/>
                <a:cs typeface="Times New Roman"/>
              </a:rPr>
              <a:t>"Kantönligeist</a:t>
            </a:r>
            <a:r>
              <a:rPr sz="1200" spc="55" dirty="0">
                <a:latin typeface="Times New Roman"/>
                <a:cs typeface="Times New Roman"/>
              </a:rPr>
              <a:t> </a:t>
            </a:r>
            <a:r>
              <a:rPr sz="1200" spc="-5" dirty="0">
                <a:latin typeface="Times New Roman"/>
                <a:cs typeface="Times New Roman"/>
              </a:rPr>
              <a:t>riskiert </a:t>
            </a:r>
            <a:r>
              <a:rPr sz="1200" dirty="0">
                <a:latin typeface="Times New Roman"/>
                <a:cs typeface="Times New Roman"/>
              </a:rPr>
              <a:t> </a:t>
            </a:r>
            <a:r>
              <a:rPr sz="1200" spc="-5" dirty="0">
                <a:latin typeface="Times New Roman"/>
                <a:cs typeface="Times New Roman"/>
              </a:rPr>
              <a:t>Menschenleben".</a:t>
            </a:r>
            <a:r>
              <a:rPr sz="1200" spc="20" dirty="0">
                <a:latin typeface="Times New Roman"/>
                <a:cs typeface="Times New Roman"/>
              </a:rPr>
              <a:t> </a:t>
            </a:r>
            <a:r>
              <a:rPr sz="1200" spc="-35" dirty="0">
                <a:latin typeface="Times New Roman"/>
                <a:cs typeface="Times New Roman"/>
              </a:rPr>
              <a:t>Wer</a:t>
            </a:r>
            <a:r>
              <a:rPr sz="1200" spc="5" dirty="0">
                <a:latin typeface="Times New Roman"/>
                <a:cs typeface="Times New Roman"/>
              </a:rPr>
              <a:t> </a:t>
            </a:r>
            <a:r>
              <a:rPr sz="1200" spc="-5" dirty="0">
                <a:latin typeface="Times New Roman"/>
                <a:cs typeface="Times New Roman"/>
              </a:rPr>
              <a:t>will</a:t>
            </a:r>
            <a:r>
              <a:rPr sz="1200" dirty="0">
                <a:latin typeface="Times New Roman"/>
                <a:cs typeface="Times New Roman"/>
              </a:rPr>
              <a:t> sich</a:t>
            </a:r>
            <a:r>
              <a:rPr sz="1200" spc="5" dirty="0">
                <a:latin typeface="Times New Roman"/>
                <a:cs typeface="Times New Roman"/>
              </a:rPr>
              <a:t> </a:t>
            </a:r>
            <a:r>
              <a:rPr sz="1200" dirty="0">
                <a:latin typeface="Times New Roman"/>
                <a:cs typeface="Times New Roman"/>
              </a:rPr>
              <a:t>da</a:t>
            </a:r>
            <a:r>
              <a:rPr sz="1200" spc="-5" dirty="0">
                <a:latin typeface="Times New Roman"/>
                <a:cs typeface="Times New Roman"/>
              </a:rPr>
              <a:t> noch</a:t>
            </a:r>
            <a:r>
              <a:rPr sz="1200" spc="10" dirty="0">
                <a:latin typeface="Times New Roman"/>
                <a:cs typeface="Times New Roman"/>
              </a:rPr>
              <a:t> </a:t>
            </a:r>
            <a:r>
              <a:rPr sz="1200" spc="-5" dirty="0">
                <a:latin typeface="Times New Roman"/>
                <a:cs typeface="Times New Roman"/>
              </a:rPr>
              <a:t>als</a:t>
            </a:r>
            <a:r>
              <a:rPr sz="1200" spc="10" dirty="0">
                <a:latin typeface="Times New Roman"/>
                <a:cs typeface="Times New Roman"/>
              </a:rPr>
              <a:t> </a:t>
            </a:r>
            <a:r>
              <a:rPr sz="1200" spc="-5" dirty="0">
                <a:latin typeface="Times New Roman"/>
                <a:cs typeface="Times New Roman"/>
              </a:rPr>
              <a:t>Föderalist</a:t>
            </a:r>
            <a:r>
              <a:rPr sz="1200" spc="25" dirty="0">
                <a:latin typeface="Times New Roman"/>
                <a:cs typeface="Times New Roman"/>
              </a:rPr>
              <a:t> </a:t>
            </a:r>
            <a:r>
              <a:rPr sz="1200" spc="-5" dirty="0">
                <a:latin typeface="Times New Roman"/>
                <a:cs typeface="Times New Roman"/>
              </a:rPr>
              <a:t>blamieren?</a:t>
            </a:r>
            <a:endParaRPr sz="1200" dirty="0">
              <a:latin typeface="Times New Roman"/>
              <a:cs typeface="Times New Roman"/>
            </a:endParaRPr>
          </a:p>
          <a:p>
            <a:pPr marL="12700" marR="123825">
              <a:lnSpc>
                <a:spcPct val="138800"/>
              </a:lnSpc>
              <a:spcBef>
                <a:spcPts val="605"/>
              </a:spcBef>
            </a:pPr>
            <a:r>
              <a:rPr sz="1200" spc="-15" dirty="0">
                <a:latin typeface="Times New Roman"/>
                <a:cs typeface="Times New Roman"/>
              </a:rPr>
              <a:t>In</a:t>
            </a:r>
            <a:r>
              <a:rPr sz="1200" spc="20" dirty="0">
                <a:latin typeface="Times New Roman"/>
                <a:cs typeface="Times New Roman"/>
              </a:rPr>
              <a:t> </a:t>
            </a:r>
            <a:r>
              <a:rPr sz="1200" spc="-5" dirty="0">
                <a:latin typeface="Times New Roman"/>
                <a:cs typeface="Times New Roman"/>
              </a:rPr>
              <a:t>aufgeregter</a:t>
            </a:r>
            <a:r>
              <a:rPr sz="1200" spc="60" dirty="0">
                <a:latin typeface="Times New Roman"/>
                <a:cs typeface="Times New Roman"/>
              </a:rPr>
              <a:t> </a:t>
            </a:r>
            <a:r>
              <a:rPr sz="1200" dirty="0">
                <a:latin typeface="Times New Roman"/>
                <a:cs typeface="Times New Roman"/>
              </a:rPr>
              <a:t>Stimmung</a:t>
            </a:r>
            <a:r>
              <a:rPr sz="1200" spc="-15" dirty="0">
                <a:latin typeface="Times New Roman"/>
                <a:cs typeface="Times New Roman"/>
              </a:rPr>
              <a:t> </a:t>
            </a:r>
            <a:r>
              <a:rPr sz="1200" spc="-5" dirty="0">
                <a:latin typeface="Times New Roman"/>
                <a:cs typeface="Times New Roman"/>
              </a:rPr>
              <a:t>geht</a:t>
            </a:r>
            <a:r>
              <a:rPr sz="1200" spc="30" dirty="0">
                <a:latin typeface="Times New Roman"/>
                <a:cs typeface="Times New Roman"/>
              </a:rPr>
              <a:t> </a:t>
            </a:r>
            <a:r>
              <a:rPr sz="1200" spc="-5" dirty="0">
                <a:latin typeface="Times New Roman"/>
                <a:cs typeface="Times New Roman"/>
              </a:rPr>
              <a:t>dann</a:t>
            </a:r>
            <a:r>
              <a:rPr sz="1200" spc="15" dirty="0">
                <a:latin typeface="Times New Roman"/>
                <a:cs typeface="Times New Roman"/>
              </a:rPr>
              <a:t> </a:t>
            </a:r>
            <a:r>
              <a:rPr sz="1200" spc="-5" dirty="0">
                <a:latin typeface="Times New Roman"/>
                <a:cs typeface="Times New Roman"/>
              </a:rPr>
              <a:t>der</a:t>
            </a:r>
            <a:r>
              <a:rPr sz="1200" spc="5" dirty="0">
                <a:latin typeface="Times New Roman"/>
                <a:cs typeface="Times New Roman"/>
              </a:rPr>
              <a:t> </a:t>
            </a:r>
            <a:r>
              <a:rPr sz="1200" spc="-5" dirty="0">
                <a:latin typeface="Times New Roman"/>
                <a:cs typeface="Times New Roman"/>
              </a:rPr>
              <a:t>Gesetzgeber</a:t>
            </a:r>
            <a:r>
              <a:rPr sz="1200" spc="45" dirty="0">
                <a:latin typeface="Times New Roman"/>
                <a:cs typeface="Times New Roman"/>
              </a:rPr>
              <a:t> </a:t>
            </a:r>
            <a:r>
              <a:rPr sz="1200" spc="-5" dirty="0">
                <a:latin typeface="Times New Roman"/>
                <a:cs typeface="Times New Roman"/>
              </a:rPr>
              <a:t>ans</a:t>
            </a:r>
            <a:r>
              <a:rPr sz="1200" spc="-10" dirty="0">
                <a:latin typeface="Times New Roman"/>
                <a:cs typeface="Times New Roman"/>
              </a:rPr>
              <a:t> </a:t>
            </a:r>
            <a:r>
              <a:rPr sz="1200" spc="-20" dirty="0">
                <a:latin typeface="Times New Roman"/>
                <a:cs typeface="Times New Roman"/>
              </a:rPr>
              <a:t>Werk.</a:t>
            </a:r>
            <a:r>
              <a:rPr sz="1200" dirty="0">
                <a:latin typeface="Times New Roman"/>
                <a:cs typeface="Times New Roman"/>
              </a:rPr>
              <a:t> </a:t>
            </a:r>
            <a:r>
              <a:rPr sz="1200" spc="-10" dirty="0">
                <a:latin typeface="Times New Roman"/>
                <a:cs typeface="Times New Roman"/>
              </a:rPr>
              <a:t>Das</a:t>
            </a:r>
            <a:r>
              <a:rPr sz="1200" spc="15" dirty="0">
                <a:latin typeface="Times New Roman"/>
                <a:cs typeface="Times New Roman"/>
              </a:rPr>
              <a:t> </a:t>
            </a:r>
            <a:r>
              <a:rPr sz="1200" spc="-10" dirty="0">
                <a:latin typeface="Times New Roman"/>
                <a:cs typeface="Times New Roman"/>
              </a:rPr>
              <a:t>Ergebnis</a:t>
            </a:r>
            <a:r>
              <a:rPr sz="1200" spc="30" dirty="0">
                <a:latin typeface="Times New Roman"/>
                <a:cs typeface="Times New Roman"/>
              </a:rPr>
              <a:t> </a:t>
            </a:r>
            <a:r>
              <a:rPr sz="1200" spc="-5" dirty="0">
                <a:latin typeface="Times New Roman"/>
                <a:cs typeface="Times New Roman"/>
              </a:rPr>
              <a:t>ist</a:t>
            </a:r>
            <a:r>
              <a:rPr sz="1200" dirty="0">
                <a:latin typeface="Times New Roman"/>
                <a:cs typeface="Times New Roman"/>
              </a:rPr>
              <a:t> oft</a:t>
            </a:r>
            <a:r>
              <a:rPr sz="1200" spc="5" dirty="0">
                <a:latin typeface="Times New Roman"/>
                <a:cs typeface="Times New Roman"/>
              </a:rPr>
              <a:t> </a:t>
            </a:r>
            <a:r>
              <a:rPr sz="1200" spc="-5" dirty="0">
                <a:latin typeface="Times New Roman"/>
                <a:cs typeface="Times New Roman"/>
              </a:rPr>
              <a:t>auch</a:t>
            </a:r>
            <a:r>
              <a:rPr sz="1200" spc="20" dirty="0">
                <a:latin typeface="Times New Roman"/>
                <a:cs typeface="Times New Roman"/>
              </a:rPr>
              <a:t> </a:t>
            </a:r>
            <a:r>
              <a:rPr sz="1200" spc="-5" dirty="0">
                <a:latin typeface="Times New Roman"/>
                <a:cs typeface="Times New Roman"/>
              </a:rPr>
              <a:t>entsprechend.</a:t>
            </a:r>
            <a:r>
              <a:rPr sz="1200" spc="15" dirty="0">
                <a:latin typeface="Times New Roman"/>
                <a:cs typeface="Times New Roman"/>
              </a:rPr>
              <a:t> </a:t>
            </a:r>
            <a:r>
              <a:rPr sz="1200" spc="-10" dirty="0">
                <a:latin typeface="Times New Roman"/>
                <a:cs typeface="Times New Roman"/>
              </a:rPr>
              <a:t>Verwaltungsbehörden</a:t>
            </a:r>
            <a:r>
              <a:rPr sz="1200" spc="60" dirty="0">
                <a:latin typeface="Times New Roman"/>
                <a:cs typeface="Times New Roman"/>
              </a:rPr>
              <a:t> </a:t>
            </a:r>
            <a:r>
              <a:rPr sz="1200" dirty="0">
                <a:latin typeface="Times New Roman"/>
                <a:cs typeface="Times New Roman"/>
              </a:rPr>
              <a:t>und </a:t>
            </a:r>
            <a:r>
              <a:rPr sz="1200" spc="5" dirty="0">
                <a:latin typeface="Times New Roman"/>
                <a:cs typeface="Times New Roman"/>
              </a:rPr>
              <a:t> </a:t>
            </a:r>
            <a:r>
              <a:rPr sz="1200" spc="-5" dirty="0">
                <a:latin typeface="Times New Roman"/>
                <a:cs typeface="Times New Roman"/>
              </a:rPr>
              <a:t>Gerichte</a:t>
            </a:r>
            <a:r>
              <a:rPr sz="1200" spc="35" dirty="0">
                <a:latin typeface="Times New Roman"/>
                <a:cs typeface="Times New Roman"/>
              </a:rPr>
              <a:t> </a:t>
            </a:r>
            <a:r>
              <a:rPr sz="1200" spc="-5" dirty="0">
                <a:latin typeface="Times New Roman"/>
                <a:cs typeface="Times New Roman"/>
              </a:rPr>
              <a:t>beklagen</a:t>
            </a:r>
            <a:r>
              <a:rPr sz="1200" spc="35" dirty="0">
                <a:latin typeface="Times New Roman"/>
                <a:cs typeface="Times New Roman"/>
              </a:rPr>
              <a:t> </a:t>
            </a:r>
            <a:r>
              <a:rPr sz="1200" dirty="0">
                <a:latin typeface="Times New Roman"/>
                <a:cs typeface="Times New Roman"/>
              </a:rPr>
              <a:t>sich</a:t>
            </a:r>
            <a:r>
              <a:rPr sz="1200" spc="10" dirty="0">
                <a:latin typeface="Times New Roman"/>
                <a:cs typeface="Times New Roman"/>
              </a:rPr>
              <a:t> </a:t>
            </a:r>
            <a:r>
              <a:rPr sz="1200" dirty="0">
                <a:latin typeface="Times New Roman"/>
                <a:cs typeface="Times New Roman"/>
              </a:rPr>
              <a:t>zunehmend</a:t>
            </a:r>
            <a:r>
              <a:rPr sz="1200" spc="10" dirty="0">
                <a:latin typeface="Times New Roman"/>
                <a:cs typeface="Times New Roman"/>
              </a:rPr>
              <a:t> </a:t>
            </a:r>
            <a:r>
              <a:rPr sz="1200" spc="-5" dirty="0">
                <a:latin typeface="Times New Roman"/>
                <a:cs typeface="Times New Roman"/>
              </a:rPr>
              <a:t>über</a:t>
            </a:r>
            <a:r>
              <a:rPr sz="1200" spc="10" dirty="0">
                <a:latin typeface="Times New Roman"/>
                <a:cs typeface="Times New Roman"/>
              </a:rPr>
              <a:t> </a:t>
            </a:r>
            <a:r>
              <a:rPr sz="1200" spc="-5" dirty="0">
                <a:latin typeface="Times New Roman"/>
                <a:cs typeface="Times New Roman"/>
              </a:rPr>
              <a:t>unsorgfältig</a:t>
            </a:r>
            <a:r>
              <a:rPr sz="1200" spc="45" dirty="0">
                <a:latin typeface="Times New Roman"/>
                <a:cs typeface="Times New Roman"/>
              </a:rPr>
              <a:t> </a:t>
            </a:r>
            <a:r>
              <a:rPr sz="1200" spc="-5" dirty="0">
                <a:latin typeface="Times New Roman"/>
                <a:cs typeface="Times New Roman"/>
              </a:rPr>
              <a:t>formulierte</a:t>
            </a:r>
            <a:r>
              <a:rPr sz="1200" spc="35" dirty="0">
                <a:latin typeface="Times New Roman"/>
                <a:cs typeface="Times New Roman"/>
              </a:rPr>
              <a:t> </a:t>
            </a:r>
            <a:r>
              <a:rPr sz="1200" spc="-5" dirty="0">
                <a:latin typeface="Times New Roman"/>
                <a:cs typeface="Times New Roman"/>
              </a:rPr>
              <a:t>Gesetze</a:t>
            </a:r>
            <a:r>
              <a:rPr sz="1200" spc="20" dirty="0">
                <a:latin typeface="Times New Roman"/>
                <a:cs typeface="Times New Roman"/>
              </a:rPr>
              <a:t> </a:t>
            </a:r>
            <a:r>
              <a:rPr sz="1200" spc="-5" dirty="0">
                <a:latin typeface="Times New Roman"/>
                <a:cs typeface="Times New Roman"/>
              </a:rPr>
              <a:t>oder</a:t>
            </a:r>
            <a:r>
              <a:rPr sz="1200" spc="10" dirty="0">
                <a:latin typeface="Times New Roman"/>
                <a:cs typeface="Times New Roman"/>
              </a:rPr>
              <a:t> </a:t>
            </a:r>
            <a:r>
              <a:rPr sz="1200" spc="-5" dirty="0">
                <a:latin typeface="Times New Roman"/>
                <a:cs typeface="Times New Roman"/>
              </a:rPr>
              <a:t>Regelungen,</a:t>
            </a:r>
            <a:r>
              <a:rPr sz="1200" spc="50" dirty="0">
                <a:latin typeface="Times New Roman"/>
                <a:cs typeface="Times New Roman"/>
              </a:rPr>
              <a:t> </a:t>
            </a:r>
            <a:r>
              <a:rPr sz="1200" dirty="0">
                <a:latin typeface="Times New Roman"/>
                <a:cs typeface="Times New Roman"/>
              </a:rPr>
              <a:t>die</a:t>
            </a:r>
            <a:r>
              <a:rPr sz="1200" spc="15" dirty="0">
                <a:latin typeface="Times New Roman"/>
                <a:cs typeface="Times New Roman"/>
              </a:rPr>
              <a:t> </a:t>
            </a:r>
            <a:r>
              <a:rPr sz="1200" dirty="0">
                <a:latin typeface="Times New Roman"/>
                <a:cs typeface="Times New Roman"/>
              </a:rPr>
              <a:t>nur</a:t>
            </a:r>
            <a:r>
              <a:rPr sz="1200" spc="5" dirty="0">
                <a:latin typeface="Times New Roman"/>
                <a:cs typeface="Times New Roman"/>
              </a:rPr>
              <a:t> </a:t>
            </a:r>
            <a:r>
              <a:rPr sz="1200" spc="-5" dirty="0">
                <a:latin typeface="Times New Roman"/>
                <a:cs typeface="Times New Roman"/>
              </a:rPr>
              <a:t>erlassen</a:t>
            </a:r>
            <a:r>
              <a:rPr sz="1200" spc="25" dirty="0">
                <a:latin typeface="Times New Roman"/>
                <a:cs typeface="Times New Roman"/>
              </a:rPr>
              <a:t> </a:t>
            </a:r>
            <a:r>
              <a:rPr sz="1200" spc="-5" dirty="0">
                <a:latin typeface="Times New Roman"/>
                <a:cs typeface="Times New Roman"/>
              </a:rPr>
              <a:t>wurden,</a:t>
            </a:r>
            <a:r>
              <a:rPr sz="1200" spc="15" dirty="0">
                <a:latin typeface="Times New Roman"/>
                <a:cs typeface="Times New Roman"/>
              </a:rPr>
              <a:t> </a:t>
            </a:r>
            <a:r>
              <a:rPr sz="1200" dirty="0">
                <a:latin typeface="Times New Roman"/>
                <a:cs typeface="Times New Roman"/>
              </a:rPr>
              <a:t>um</a:t>
            </a:r>
            <a:r>
              <a:rPr sz="1200" spc="5" dirty="0">
                <a:latin typeface="Times New Roman"/>
                <a:cs typeface="Times New Roman"/>
              </a:rPr>
              <a:t> </a:t>
            </a:r>
            <a:r>
              <a:rPr sz="1200" spc="-5" dirty="0">
                <a:latin typeface="Times New Roman"/>
                <a:cs typeface="Times New Roman"/>
              </a:rPr>
              <a:t>"ein</a:t>
            </a:r>
            <a:r>
              <a:rPr sz="1200" spc="30" dirty="0">
                <a:latin typeface="Times New Roman"/>
                <a:cs typeface="Times New Roman"/>
              </a:rPr>
              <a:t> </a:t>
            </a:r>
            <a:r>
              <a:rPr sz="1200" dirty="0">
                <a:latin typeface="Times New Roman"/>
                <a:cs typeface="Times New Roman"/>
              </a:rPr>
              <a:t>Zeichen</a:t>
            </a:r>
            <a:r>
              <a:rPr sz="1200" spc="55" dirty="0">
                <a:latin typeface="Times New Roman"/>
                <a:cs typeface="Times New Roman"/>
              </a:rPr>
              <a:t> </a:t>
            </a:r>
            <a:r>
              <a:rPr sz="1200" dirty="0">
                <a:latin typeface="Times New Roman"/>
                <a:cs typeface="Times New Roman"/>
              </a:rPr>
              <a:t>zu </a:t>
            </a:r>
            <a:r>
              <a:rPr sz="1200" spc="-285" dirty="0">
                <a:latin typeface="Times New Roman"/>
                <a:cs typeface="Times New Roman"/>
              </a:rPr>
              <a:t> </a:t>
            </a:r>
            <a:r>
              <a:rPr sz="1200" spc="-5" dirty="0">
                <a:latin typeface="Times New Roman"/>
                <a:cs typeface="Times New Roman"/>
              </a:rPr>
              <a:t>setzen".</a:t>
            </a:r>
            <a:r>
              <a:rPr sz="1200" dirty="0">
                <a:latin typeface="Times New Roman"/>
                <a:cs typeface="Times New Roman"/>
              </a:rPr>
              <a:t> </a:t>
            </a:r>
            <a:r>
              <a:rPr sz="1200" spc="-35" dirty="0">
                <a:latin typeface="Times New Roman"/>
                <a:cs typeface="Times New Roman"/>
              </a:rPr>
              <a:t>Was</a:t>
            </a:r>
            <a:r>
              <a:rPr sz="1200" dirty="0">
                <a:latin typeface="Times New Roman"/>
                <a:cs typeface="Times New Roman"/>
              </a:rPr>
              <a:t> man</a:t>
            </a:r>
            <a:r>
              <a:rPr sz="1200" spc="5" dirty="0">
                <a:latin typeface="Times New Roman"/>
                <a:cs typeface="Times New Roman"/>
              </a:rPr>
              <a:t> </a:t>
            </a:r>
            <a:r>
              <a:rPr sz="1200" dirty="0">
                <a:latin typeface="Times New Roman"/>
                <a:cs typeface="Times New Roman"/>
              </a:rPr>
              <a:t>mit </a:t>
            </a:r>
            <a:r>
              <a:rPr sz="1200" spc="-5" dirty="0">
                <a:latin typeface="Times New Roman"/>
                <a:cs typeface="Times New Roman"/>
              </a:rPr>
              <a:t>solcher</a:t>
            </a:r>
            <a:r>
              <a:rPr sz="1200" spc="15" dirty="0">
                <a:latin typeface="Times New Roman"/>
                <a:cs typeface="Times New Roman"/>
              </a:rPr>
              <a:t> </a:t>
            </a:r>
            <a:r>
              <a:rPr sz="1200" spc="-5" dirty="0">
                <a:latin typeface="Times New Roman"/>
                <a:cs typeface="Times New Roman"/>
              </a:rPr>
              <a:t>Symbolgesetzgebung</a:t>
            </a:r>
            <a:r>
              <a:rPr sz="1200" spc="45" dirty="0">
                <a:latin typeface="Times New Roman"/>
                <a:cs typeface="Times New Roman"/>
              </a:rPr>
              <a:t> </a:t>
            </a:r>
            <a:r>
              <a:rPr sz="1200" spc="-5" dirty="0">
                <a:latin typeface="Times New Roman"/>
                <a:cs typeface="Times New Roman"/>
              </a:rPr>
              <a:t>anfangen</a:t>
            </a:r>
            <a:r>
              <a:rPr sz="1200" spc="45" dirty="0">
                <a:latin typeface="Times New Roman"/>
                <a:cs typeface="Times New Roman"/>
              </a:rPr>
              <a:t> </a:t>
            </a:r>
            <a:r>
              <a:rPr sz="1200" dirty="0">
                <a:latin typeface="Times New Roman"/>
                <a:cs typeface="Times New Roman"/>
              </a:rPr>
              <a:t>soll, </a:t>
            </a:r>
            <a:r>
              <a:rPr sz="1200" spc="-5" dirty="0">
                <a:latin typeface="Times New Roman"/>
                <a:cs typeface="Times New Roman"/>
              </a:rPr>
              <a:t>ist</a:t>
            </a:r>
            <a:r>
              <a:rPr sz="1200" spc="-10" dirty="0">
                <a:latin typeface="Times New Roman"/>
                <a:cs typeface="Times New Roman"/>
              </a:rPr>
              <a:t> </a:t>
            </a:r>
            <a:r>
              <a:rPr sz="1200" spc="-5" dirty="0">
                <a:latin typeface="Times New Roman"/>
                <a:cs typeface="Times New Roman"/>
              </a:rPr>
              <a:t>unklar".</a:t>
            </a:r>
            <a:endParaRPr sz="1200" dirty="0">
              <a:latin typeface="Times New Roman"/>
              <a:cs typeface="Times New Roman"/>
            </a:endParaRPr>
          </a:p>
          <a:p>
            <a:pPr>
              <a:lnSpc>
                <a:spcPct val="100000"/>
              </a:lnSpc>
              <a:spcBef>
                <a:spcPts val="55"/>
              </a:spcBef>
            </a:pPr>
            <a:endParaRPr sz="1050" dirty="0">
              <a:latin typeface="Times New Roman"/>
              <a:cs typeface="Times New Roman"/>
            </a:endParaRPr>
          </a:p>
          <a:p>
            <a:pPr marL="5454015">
              <a:lnSpc>
                <a:spcPct val="100000"/>
              </a:lnSpc>
            </a:pPr>
            <a:r>
              <a:rPr sz="1100" spc="-5" dirty="0">
                <a:latin typeface="Times New Roman"/>
                <a:cs typeface="Times New Roman"/>
              </a:rPr>
              <a:t>Markus</a:t>
            </a:r>
            <a:r>
              <a:rPr sz="1100" spc="-20" dirty="0">
                <a:latin typeface="Times New Roman"/>
                <a:cs typeface="Times New Roman"/>
              </a:rPr>
              <a:t> </a:t>
            </a:r>
            <a:r>
              <a:rPr sz="1100" dirty="0">
                <a:latin typeface="Times New Roman"/>
                <a:cs typeface="Times New Roman"/>
              </a:rPr>
              <a:t>Notter,</a:t>
            </a:r>
            <a:r>
              <a:rPr sz="1100" spc="-40" dirty="0">
                <a:latin typeface="Times New Roman"/>
                <a:cs typeface="Times New Roman"/>
              </a:rPr>
              <a:t> </a:t>
            </a:r>
            <a:r>
              <a:rPr sz="1100" spc="-10" dirty="0">
                <a:latin typeface="Times New Roman"/>
                <a:cs typeface="Times New Roman"/>
              </a:rPr>
              <a:t>NZZ</a:t>
            </a:r>
            <a:r>
              <a:rPr sz="1100" spc="25" dirty="0">
                <a:latin typeface="Times New Roman"/>
                <a:cs typeface="Times New Roman"/>
              </a:rPr>
              <a:t> </a:t>
            </a:r>
            <a:r>
              <a:rPr sz="1100" dirty="0">
                <a:latin typeface="Times New Roman"/>
                <a:cs typeface="Times New Roman"/>
              </a:rPr>
              <a:t>am</a:t>
            </a:r>
            <a:r>
              <a:rPr sz="1100" spc="-5" dirty="0">
                <a:latin typeface="Times New Roman"/>
                <a:cs typeface="Times New Roman"/>
              </a:rPr>
              <a:t> Sonntag,</a:t>
            </a:r>
            <a:r>
              <a:rPr sz="1100" spc="-15" dirty="0">
                <a:latin typeface="Times New Roman"/>
                <a:cs typeface="Times New Roman"/>
              </a:rPr>
              <a:t> </a:t>
            </a:r>
            <a:r>
              <a:rPr sz="1100" dirty="0">
                <a:latin typeface="Times New Roman"/>
                <a:cs typeface="Times New Roman"/>
              </a:rPr>
              <a:t>24.</a:t>
            </a:r>
            <a:r>
              <a:rPr sz="1100" spc="-10" dirty="0">
                <a:latin typeface="Times New Roman"/>
                <a:cs typeface="Times New Roman"/>
              </a:rPr>
              <a:t> </a:t>
            </a:r>
            <a:r>
              <a:rPr sz="1100" spc="-5" dirty="0">
                <a:latin typeface="Times New Roman"/>
                <a:cs typeface="Times New Roman"/>
              </a:rPr>
              <a:t>November</a:t>
            </a:r>
            <a:r>
              <a:rPr sz="1100" spc="5" dirty="0">
                <a:latin typeface="Times New Roman"/>
                <a:cs typeface="Times New Roman"/>
              </a:rPr>
              <a:t> </a:t>
            </a:r>
            <a:r>
              <a:rPr sz="1100" dirty="0">
                <a:latin typeface="Times New Roman"/>
                <a:cs typeface="Times New Roman"/>
              </a:rPr>
              <a:t>2013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53625"/>
            <a:ext cx="8604098" cy="951543"/>
          </a:xfrm>
          <a:prstGeom prst="rect">
            <a:avLst/>
          </a:prstGeom>
        </p:spPr>
        <p:txBody>
          <a:bodyPr vert="horz" wrap="square" lIns="0" tIns="12700" rIns="0" bIns="0" rtlCol="0">
            <a:spAutoFit/>
          </a:bodyPr>
          <a:lstStyle/>
          <a:p>
            <a:pPr marL="12700">
              <a:lnSpc>
                <a:spcPct val="100000"/>
              </a:lnSpc>
              <a:spcBef>
                <a:spcPts val="100"/>
              </a:spcBef>
            </a:pPr>
            <a:br>
              <a:rPr lang="de-CH" spc="-80" dirty="0"/>
            </a:br>
            <a:r>
              <a:rPr sz="2800" spc="-80" dirty="0"/>
              <a:t>Von</a:t>
            </a:r>
            <a:r>
              <a:rPr sz="2800" dirty="0"/>
              <a:t> einem</a:t>
            </a:r>
            <a:r>
              <a:rPr sz="2800" spc="-20" dirty="0"/>
              <a:t> </a:t>
            </a:r>
            <a:r>
              <a:rPr sz="2800" dirty="0"/>
              <a:t>starken</a:t>
            </a:r>
            <a:r>
              <a:rPr sz="2800" spc="-20" dirty="0"/>
              <a:t> </a:t>
            </a:r>
            <a:r>
              <a:rPr sz="2800" dirty="0"/>
              <a:t>Föderalismus</a:t>
            </a:r>
            <a:r>
              <a:rPr sz="2800" spc="-30" dirty="0"/>
              <a:t> </a:t>
            </a:r>
            <a:r>
              <a:rPr sz="2800" spc="-5" dirty="0"/>
              <a:t>profitiert</a:t>
            </a:r>
            <a:r>
              <a:rPr sz="2800" spc="-35" dirty="0"/>
              <a:t> </a:t>
            </a:r>
            <a:r>
              <a:rPr sz="2800" spc="-5" dirty="0"/>
              <a:t>die</a:t>
            </a:r>
            <a:r>
              <a:rPr sz="2800" spc="-10" dirty="0"/>
              <a:t> </a:t>
            </a:r>
            <a:r>
              <a:rPr sz="2800" spc="-5" dirty="0"/>
              <a:t>Schweiz,</a:t>
            </a:r>
            <a:r>
              <a:rPr sz="2800" spc="25" dirty="0"/>
              <a:t> </a:t>
            </a:r>
            <a:r>
              <a:rPr sz="2800" spc="-10" dirty="0"/>
              <a:t>weil</a:t>
            </a:r>
            <a:endParaRPr spc="-10"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22</a:t>
            </a:fld>
            <a:endParaRPr spc="-5" dirty="0">
              <a:solidFill>
                <a:srgbClr val="888888"/>
              </a:solidFill>
            </a:endParaRPr>
          </a:p>
        </p:txBody>
      </p:sp>
      <p:sp>
        <p:nvSpPr>
          <p:cNvPr id="3" name="object 3"/>
          <p:cNvSpPr txBox="1"/>
          <p:nvPr/>
        </p:nvSpPr>
        <p:spPr>
          <a:xfrm>
            <a:off x="311302" y="1693545"/>
            <a:ext cx="8488045" cy="3827843"/>
          </a:xfrm>
          <a:prstGeom prst="rect">
            <a:avLst/>
          </a:prstGeom>
        </p:spPr>
        <p:txBody>
          <a:bodyPr vert="horz" wrap="square" lIns="0" tIns="64135" rIns="0" bIns="0" rtlCol="0">
            <a:spAutoFit/>
          </a:bodyPr>
          <a:lstStyle/>
          <a:p>
            <a:pPr marL="355600" marR="232410" indent="-342900">
              <a:lnSpc>
                <a:spcPct val="83200"/>
              </a:lnSpc>
              <a:spcBef>
                <a:spcPts val="505"/>
              </a:spcBef>
              <a:buFont typeface="Wingdings"/>
              <a:buChar char=""/>
              <a:tabLst>
                <a:tab pos="354965" algn="l"/>
                <a:tab pos="355600" algn="l"/>
              </a:tabLst>
            </a:pPr>
            <a:r>
              <a:rPr sz="2000" dirty="0">
                <a:latin typeface="Times New Roman"/>
                <a:cs typeface="Times New Roman"/>
              </a:rPr>
              <a:t>die</a:t>
            </a:r>
            <a:r>
              <a:rPr sz="2000" spc="-40" dirty="0">
                <a:latin typeface="Times New Roman"/>
                <a:cs typeface="Times New Roman"/>
              </a:rPr>
              <a:t> </a:t>
            </a:r>
            <a:r>
              <a:rPr sz="2000" spc="-20" dirty="0">
                <a:latin typeface="Times New Roman"/>
                <a:cs typeface="Times New Roman"/>
              </a:rPr>
              <a:t>Verantwortung</a:t>
            </a:r>
            <a:r>
              <a:rPr sz="2000" spc="-35" dirty="0">
                <a:latin typeface="Times New Roman"/>
                <a:cs typeface="Times New Roman"/>
              </a:rPr>
              <a:t> </a:t>
            </a:r>
            <a:r>
              <a:rPr sz="2000" spc="5" dirty="0">
                <a:latin typeface="Times New Roman"/>
                <a:cs typeface="Times New Roman"/>
              </a:rPr>
              <a:t>und</a:t>
            </a:r>
            <a:r>
              <a:rPr sz="2000" spc="-10" dirty="0">
                <a:latin typeface="Times New Roman"/>
                <a:cs typeface="Times New Roman"/>
              </a:rPr>
              <a:t> </a:t>
            </a:r>
            <a:r>
              <a:rPr sz="2000" dirty="0">
                <a:latin typeface="Times New Roman"/>
                <a:cs typeface="Times New Roman"/>
              </a:rPr>
              <a:t>Finanzierung</a:t>
            </a:r>
            <a:r>
              <a:rPr sz="2000" spc="-30" dirty="0">
                <a:latin typeface="Times New Roman"/>
                <a:cs typeface="Times New Roman"/>
              </a:rPr>
              <a:t> </a:t>
            </a:r>
            <a:r>
              <a:rPr sz="2000" spc="-5" dirty="0">
                <a:latin typeface="Times New Roman"/>
                <a:cs typeface="Times New Roman"/>
              </a:rPr>
              <a:t>öffentlicher</a:t>
            </a:r>
            <a:r>
              <a:rPr sz="2000" spc="-155" dirty="0">
                <a:latin typeface="Times New Roman"/>
                <a:cs typeface="Times New Roman"/>
              </a:rPr>
              <a:t> </a:t>
            </a:r>
            <a:r>
              <a:rPr sz="2000" dirty="0">
                <a:latin typeface="Times New Roman"/>
                <a:cs typeface="Times New Roman"/>
              </a:rPr>
              <a:t>Ausgaben</a:t>
            </a:r>
            <a:r>
              <a:rPr sz="2000" spc="-5" dirty="0">
                <a:latin typeface="Times New Roman"/>
                <a:cs typeface="Times New Roman"/>
              </a:rPr>
              <a:t> </a:t>
            </a:r>
            <a:r>
              <a:rPr sz="2000" dirty="0">
                <a:latin typeface="Times New Roman"/>
                <a:cs typeface="Times New Roman"/>
              </a:rPr>
              <a:t>im</a:t>
            </a:r>
            <a:r>
              <a:rPr sz="2000" spc="-25" dirty="0">
                <a:latin typeface="Times New Roman"/>
                <a:cs typeface="Times New Roman"/>
              </a:rPr>
              <a:t> </a:t>
            </a:r>
            <a:r>
              <a:rPr sz="2000" dirty="0">
                <a:latin typeface="Times New Roman"/>
                <a:cs typeface="Times New Roman"/>
              </a:rPr>
              <a:t>Einklang</a:t>
            </a:r>
            <a:r>
              <a:rPr sz="2000" spc="-15" dirty="0">
                <a:latin typeface="Times New Roman"/>
                <a:cs typeface="Times New Roman"/>
              </a:rPr>
              <a:t> </a:t>
            </a:r>
            <a:r>
              <a:rPr sz="2000" dirty="0">
                <a:latin typeface="Times New Roman"/>
                <a:cs typeface="Times New Roman"/>
              </a:rPr>
              <a:t>sind, </a:t>
            </a:r>
            <a:r>
              <a:rPr sz="2000" spc="-484" dirty="0">
                <a:latin typeface="Times New Roman"/>
                <a:cs typeface="Times New Roman"/>
              </a:rPr>
              <a:t> </a:t>
            </a:r>
            <a:r>
              <a:rPr sz="2000" dirty="0">
                <a:latin typeface="Times New Roman"/>
                <a:cs typeface="Times New Roman"/>
              </a:rPr>
              <a:t>was die </a:t>
            </a:r>
            <a:r>
              <a:rPr sz="2000" spc="-5" dirty="0">
                <a:latin typeface="Times New Roman"/>
                <a:cs typeface="Times New Roman"/>
              </a:rPr>
              <a:t>Effizienz </a:t>
            </a:r>
            <a:r>
              <a:rPr sz="2000" spc="5" dirty="0">
                <a:latin typeface="Times New Roman"/>
                <a:cs typeface="Times New Roman"/>
              </a:rPr>
              <a:t>und </a:t>
            </a:r>
            <a:r>
              <a:rPr sz="2000" dirty="0">
                <a:latin typeface="Times New Roman"/>
                <a:cs typeface="Times New Roman"/>
              </a:rPr>
              <a:t>den </a:t>
            </a:r>
            <a:r>
              <a:rPr sz="2000" spc="-5" dirty="0">
                <a:latin typeface="Times New Roman"/>
                <a:cs typeface="Times New Roman"/>
              </a:rPr>
              <a:t>haushälterischen Umgang </a:t>
            </a:r>
            <a:r>
              <a:rPr sz="2000" spc="-10" dirty="0">
                <a:latin typeface="Times New Roman"/>
                <a:cs typeface="Times New Roman"/>
              </a:rPr>
              <a:t>mit </a:t>
            </a:r>
            <a:r>
              <a:rPr sz="2000" dirty="0">
                <a:latin typeface="Times New Roman"/>
                <a:cs typeface="Times New Roman"/>
              </a:rPr>
              <a:t>den </a:t>
            </a:r>
            <a:r>
              <a:rPr sz="2000" spc="-5" dirty="0">
                <a:latin typeface="Times New Roman"/>
                <a:cs typeface="Times New Roman"/>
              </a:rPr>
              <a:t>öffentlichen </a:t>
            </a:r>
            <a:r>
              <a:rPr sz="2000" dirty="0">
                <a:latin typeface="Times New Roman"/>
                <a:cs typeface="Times New Roman"/>
              </a:rPr>
              <a:t> </a:t>
            </a:r>
            <a:r>
              <a:rPr sz="2000" spc="-5" dirty="0">
                <a:latin typeface="Times New Roman"/>
                <a:cs typeface="Times New Roman"/>
              </a:rPr>
              <a:t>Mitteln</a:t>
            </a:r>
            <a:r>
              <a:rPr sz="2000" spc="-20" dirty="0">
                <a:latin typeface="Times New Roman"/>
                <a:cs typeface="Times New Roman"/>
              </a:rPr>
              <a:t> </a:t>
            </a:r>
            <a:r>
              <a:rPr sz="2000" dirty="0">
                <a:latin typeface="Times New Roman"/>
                <a:cs typeface="Times New Roman"/>
              </a:rPr>
              <a:t>fördert</a:t>
            </a:r>
            <a:r>
              <a:rPr sz="2000" spc="-40" dirty="0">
                <a:latin typeface="Times New Roman"/>
                <a:cs typeface="Times New Roman"/>
              </a:rPr>
              <a:t> </a:t>
            </a:r>
            <a:r>
              <a:rPr sz="2000" dirty="0">
                <a:latin typeface="Times New Roman"/>
                <a:cs typeface="Times New Roman"/>
              </a:rPr>
              <a:t>(ökonomische</a:t>
            </a:r>
            <a:r>
              <a:rPr sz="2000" spc="-40" dirty="0">
                <a:latin typeface="Times New Roman"/>
                <a:cs typeface="Times New Roman"/>
              </a:rPr>
              <a:t> </a:t>
            </a:r>
            <a:r>
              <a:rPr sz="2000" dirty="0">
                <a:latin typeface="Times New Roman"/>
                <a:cs typeface="Times New Roman"/>
              </a:rPr>
              <a:t>Betrachtung).</a:t>
            </a:r>
          </a:p>
          <a:p>
            <a:pPr>
              <a:lnSpc>
                <a:spcPct val="100000"/>
              </a:lnSpc>
              <a:spcBef>
                <a:spcPts val="10"/>
              </a:spcBef>
              <a:buFont typeface="Wingdings"/>
              <a:buChar char=""/>
            </a:pPr>
            <a:endParaRPr sz="2250" dirty="0">
              <a:latin typeface="Times New Roman"/>
              <a:cs typeface="Times New Roman"/>
            </a:endParaRPr>
          </a:p>
          <a:p>
            <a:pPr marL="355600" marR="5080" indent="-342900">
              <a:lnSpc>
                <a:spcPct val="83300"/>
              </a:lnSpc>
              <a:spcBef>
                <a:spcPts val="5"/>
              </a:spcBef>
              <a:buFont typeface="Wingdings"/>
              <a:buChar char=""/>
              <a:tabLst>
                <a:tab pos="354965" algn="l"/>
                <a:tab pos="355600" algn="l"/>
              </a:tabLst>
            </a:pPr>
            <a:r>
              <a:rPr sz="2000" dirty="0">
                <a:latin typeface="Times New Roman"/>
                <a:cs typeface="Times New Roman"/>
              </a:rPr>
              <a:t>jene</a:t>
            </a:r>
            <a:r>
              <a:rPr sz="2000" spc="-120" dirty="0">
                <a:latin typeface="Times New Roman"/>
                <a:cs typeface="Times New Roman"/>
              </a:rPr>
              <a:t> </a:t>
            </a:r>
            <a:r>
              <a:rPr sz="2000" dirty="0">
                <a:latin typeface="Times New Roman"/>
                <a:cs typeface="Times New Roman"/>
              </a:rPr>
              <a:t>Aufgaben,</a:t>
            </a:r>
            <a:r>
              <a:rPr sz="2000" spc="-30" dirty="0">
                <a:latin typeface="Times New Roman"/>
                <a:cs typeface="Times New Roman"/>
              </a:rPr>
              <a:t> </a:t>
            </a:r>
            <a:r>
              <a:rPr sz="2000" dirty="0">
                <a:latin typeface="Times New Roman"/>
                <a:cs typeface="Times New Roman"/>
              </a:rPr>
              <a:t>die die Kantone</a:t>
            </a:r>
            <a:r>
              <a:rPr sz="2000" spc="-25" dirty="0">
                <a:latin typeface="Times New Roman"/>
                <a:cs typeface="Times New Roman"/>
              </a:rPr>
              <a:t> </a:t>
            </a:r>
            <a:r>
              <a:rPr sz="2000" dirty="0">
                <a:latin typeface="Times New Roman"/>
                <a:cs typeface="Times New Roman"/>
              </a:rPr>
              <a:t>erfüllen</a:t>
            </a:r>
            <a:r>
              <a:rPr sz="2000" spc="-35" dirty="0">
                <a:latin typeface="Times New Roman"/>
                <a:cs typeface="Times New Roman"/>
              </a:rPr>
              <a:t> </a:t>
            </a:r>
            <a:r>
              <a:rPr sz="2000" dirty="0">
                <a:latin typeface="Times New Roman"/>
                <a:cs typeface="Times New Roman"/>
              </a:rPr>
              <a:t>können,</a:t>
            </a:r>
            <a:r>
              <a:rPr sz="2000" spc="-30" dirty="0">
                <a:latin typeface="Times New Roman"/>
                <a:cs typeface="Times New Roman"/>
              </a:rPr>
              <a:t> </a:t>
            </a:r>
            <a:r>
              <a:rPr sz="2000" spc="-5" dirty="0">
                <a:latin typeface="Times New Roman"/>
                <a:cs typeface="Times New Roman"/>
              </a:rPr>
              <a:t>bürgernaher </a:t>
            </a:r>
            <a:r>
              <a:rPr sz="2000" dirty="0">
                <a:latin typeface="Times New Roman"/>
                <a:cs typeface="Times New Roman"/>
              </a:rPr>
              <a:t>erfüllt</a:t>
            </a:r>
            <a:r>
              <a:rPr sz="2000" spc="-35" dirty="0">
                <a:latin typeface="Times New Roman"/>
                <a:cs typeface="Times New Roman"/>
              </a:rPr>
              <a:t> </a:t>
            </a:r>
            <a:r>
              <a:rPr sz="2000" dirty="0">
                <a:latin typeface="Times New Roman"/>
                <a:cs typeface="Times New Roman"/>
              </a:rPr>
              <a:t>werden,</a:t>
            </a:r>
            <a:r>
              <a:rPr sz="2000" spc="-20" dirty="0">
                <a:latin typeface="Times New Roman"/>
                <a:cs typeface="Times New Roman"/>
              </a:rPr>
              <a:t> </a:t>
            </a:r>
            <a:r>
              <a:rPr sz="2000" spc="-5" dirty="0">
                <a:latin typeface="Times New Roman"/>
                <a:cs typeface="Times New Roman"/>
              </a:rPr>
              <a:t>als </a:t>
            </a:r>
            <a:r>
              <a:rPr sz="2000" spc="-484" dirty="0">
                <a:latin typeface="Times New Roman"/>
                <a:cs typeface="Times New Roman"/>
              </a:rPr>
              <a:t> </a:t>
            </a:r>
            <a:r>
              <a:rPr sz="2000" dirty="0">
                <a:latin typeface="Times New Roman"/>
                <a:cs typeface="Times New Roman"/>
              </a:rPr>
              <a:t>wenn</a:t>
            </a:r>
            <a:r>
              <a:rPr sz="2000" spc="20" dirty="0">
                <a:latin typeface="Times New Roman"/>
                <a:cs typeface="Times New Roman"/>
              </a:rPr>
              <a:t> </a:t>
            </a:r>
            <a:r>
              <a:rPr sz="2000" dirty="0">
                <a:latin typeface="Times New Roman"/>
                <a:cs typeface="Times New Roman"/>
              </a:rPr>
              <a:t>der</a:t>
            </a:r>
            <a:r>
              <a:rPr sz="2000" spc="20" dirty="0">
                <a:latin typeface="Times New Roman"/>
                <a:cs typeface="Times New Roman"/>
              </a:rPr>
              <a:t> </a:t>
            </a:r>
            <a:r>
              <a:rPr sz="2000" dirty="0">
                <a:latin typeface="Times New Roman"/>
                <a:cs typeface="Times New Roman"/>
              </a:rPr>
              <a:t>Bund</a:t>
            </a:r>
            <a:r>
              <a:rPr sz="2000" spc="25" dirty="0">
                <a:latin typeface="Times New Roman"/>
                <a:cs typeface="Times New Roman"/>
              </a:rPr>
              <a:t> </a:t>
            </a:r>
            <a:r>
              <a:rPr sz="2000" dirty="0">
                <a:latin typeface="Times New Roman"/>
                <a:cs typeface="Times New Roman"/>
              </a:rPr>
              <a:t>dies</a:t>
            </a:r>
            <a:r>
              <a:rPr sz="2000" spc="25" dirty="0">
                <a:latin typeface="Times New Roman"/>
                <a:cs typeface="Times New Roman"/>
              </a:rPr>
              <a:t> </a:t>
            </a:r>
            <a:r>
              <a:rPr sz="2000" spc="-5" dirty="0">
                <a:latin typeface="Times New Roman"/>
                <a:cs typeface="Times New Roman"/>
              </a:rPr>
              <a:t>macht,</a:t>
            </a:r>
            <a:r>
              <a:rPr sz="2000" spc="25" dirty="0">
                <a:latin typeface="Times New Roman"/>
                <a:cs typeface="Times New Roman"/>
              </a:rPr>
              <a:t> </a:t>
            </a:r>
            <a:r>
              <a:rPr sz="2000" dirty="0">
                <a:latin typeface="Times New Roman"/>
                <a:cs typeface="Times New Roman"/>
              </a:rPr>
              <a:t>denn</a:t>
            </a:r>
            <a:r>
              <a:rPr sz="2000" spc="25" dirty="0">
                <a:latin typeface="Times New Roman"/>
                <a:cs typeface="Times New Roman"/>
              </a:rPr>
              <a:t> </a:t>
            </a:r>
            <a:r>
              <a:rPr sz="2000" dirty="0">
                <a:latin typeface="Times New Roman"/>
                <a:cs typeface="Times New Roman"/>
              </a:rPr>
              <a:t>die</a:t>
            </a:r>
            <a:r>
              <a:rPr sz="2000" spc="25" dirty="0">
                <a:latin typeface="Times New Roman"/>
                <a:cs typeface="Times New Roman"/>
              </a:rPr>
              <a:t> </a:t>
            </a:r>
            <a:r>
              <a:rPr sz="2000" dirty="0">
                <a:latin typeface="Times New Roman"/>
                <a:cs typeface="Times New Roman"/>
              </a:rPr>
              <a:t>kantonale</a:t>
            </a:r>
            <a:r>
              <a:rPr sz="2000" spc="5" dirty="0">
                <a:latin typeface="Times New Roman"/>
                <a:cs typeface="Times New Roman"/>
              </a:rPr>
              <a:t> und</a:t>
            </a:r>
            <a:r>
              <a:rPr sz="2000" spc="25" dirty="0">
                <a:latin typeface="Times New Roman"/>
                <a:cs typeface="Times New Roman"/>
              </a:rPr>
              <a:t> </a:t>
            </a:r>
            <a:r>
              <a:rPr sz="2000" spc="-5" dirty="0">
                <a:latin typeface="Times New Roman"/>
                <a:cs typeface="Times New Roman"/>
              </a:rPr>
              <a:t>kommunale</a:t>
            </a:r>
            <a:r>
              <a:rPr sz="2000" spc="30" dirty="0">
                <a:latin typeface="Times New Roman"/>
                <a:cs typeface="Times New Roman"/>
              </a:rPr>
              <a:t> </a:t>
            </a:r>
            <a:r>
              <a:rPr sz="2000" dirty="0">
                <a:latin typeface="Times New Roman"/>
                <a:cs typeface="Times New Roman"/>
              </a:rPr>
              <a:t>Ebene</a:t>
            </a:r>
            <a:r>
              <a:rPr sz="2000" spc="15" dirty="0">
                <a:latin typeface="Times New Roman"/>
                <a:cs typeface="Times New Roman"/>
              </a:rPr>
              <a:t> </a:t>
            </a:r>
            <a:r>
              <a:rPr sz="2000" dirty="0">
                <a:latin typeface="Times New Roman"/>
                <a:cs typeface="Times New Roman"/>
              </a:rPr>
              <a:t>kennt </a:t>
            </a:r>
            <a:r>
              <a:rPr sz="2000" spc="5" dirty="0">
                <a:latin typeface="Times New Roman"/>
                <a:cs typeface="Times New Roman"/>
              </a:rPr>
              <a:t> </a:t>
            </a:r>
            <a:r>
              <a:rPr sz="2000" dirty="0">
                <a:latin typeface="Times New Roman"/>
                <a:cs typeface="Times New Roman"/>
              </a:rPr>
              <a:t>die Bedürfnisse </a:t>
            </a:r>
            <a:r>
              <a:rPr sz="2000" spc="5" dirty="0">
                <a:latin typeface="Times New Roman"/>
                <a:cs typeface="Times New Roman"/>
              </a:rPr>
              <a:t>von </a:t>
            </a:r>
            <a:r>
              <a:rPr sz="2000" spc="-10" dirty="0">
                <a:latin typeface="Times New Roman"/>
                <a:cs typeface="Times New Roman"/>
              </a:rPr>
              <a:t>Wirtschaft </a:t>
            </a:r>
            <a:r>
              <a:rPr sz="2000" spc="5" dirty="0">
                <a:latin typeface="Times New Roman"/>
                <a:cs typeface="Times New Roman"/>
              </a:rPr>
              <a:t>und </a:t>
            </a:r>
            <a:r>
              <a:rPr sz="2000" dirty="0">
                <a:latin typeface="Times New Roman"/>
                <a:cs typeface="Times New Roman"/>
              </a:rPr>
              <a:t>Gesellschaft besser (ökonomische </a:t>
            </a:r>
            <a:r>
              <a:rPr sz="2000" spc="5" dirty="0">
                <a:latin typeface="Times New Roman"/>
                <a:cs typeface="Times New Roman"/>
              </a:rPr>
              <a:t> </a:t>
            </a:r>
            <a:r>
              <a:rPr sz="2000" dirty="0">
                <a:latin typeface="Times New Roman"/>
                <a:cs typeface="Times New Roman"/>
              </a:rPr>
              <a:t>Betrachtung).</a:t>
            </a:r>
          </a:p>
          <a:p>
            <a:pPr>
              <a:lnSpc>
                <a:spcPct val="100000"/>
              </a:lnSpc>
              <a:spcBef>
                <a:spcPts val="30"/>
              </a:spcBef>
              <a:buFont typeface="Wingdings"/>
              <a:buChar char=""/>
            </a:pPr>
            <a:endParaRPr sz="2250" dirty="0">
              <a:latin typeface="Times New Roman"/>
              <a:cs typeface="Times New Roman"/>
            </a:endParaRPr>
          </a:p>
          <a:p>
            <a:pPr marL="355600" marR="1289685" indent="-342900">
              <a:lnSpc>
                <a:spcPts val="1989"/>
              </a:lnSpc>
              <a:buFont typeface="Wingdings"/>
              <a:buChar char=""/>
              <a:tabLst>
                <a:tab pos="354965" algn="l"/>
                <a:tab pos="355600" algn="l"/>
              </a:tabLst>
            </a:pPr>
            <a:r>
              <a:rPr sz="2000" dirty="0">
                <a:latin typeface="Times New Roman"/>
                <a:cs typeface="Times New Roman"/>
              </a:rPr>
              <a:t>Innovation</a:t>
            </a:r>
            <a:r>
              <a:rPr sz="2000" spc="-45" dirty="0">
                <a:latin typeface="Times New Roman"/>
                <a:cs typeface="Times New Roman"/>
              </a:rPr>
              <a:t> </a:t>
            </a:r>
            <a:r>
              <a:rPr sz="2000" spc="5" dirty="0">
                <a:latin typeface="Times New Roman"/>
                <a:cs typeface="Times New Roman"/>
              </a:rPr>
              <a:t>und</a:t>
            </a:r>
            <a:r>
              <a:rPr sz="2000" spc="-20" dirty="0">
                <a:latin typeface="Times New Roman"/>
                <a:cs typeface="Times New Roman"/>
              </a:rPr>
              <a:t> </a:t>
            </a:r>
            <a:r>
              <a:rPr sz="2000" dirty="0">
                <a:latin typeface="Times New Roman"/>
                <a:cs typeface="Times New Roman"/>
              </a:rPr>
              <a:t>Kreativität</a:t>
            </a:r>
            <a:r>
              <a:rPr sz="2000" spc="-45" dirty="0">
                <a:latin typeface="Times New Roman"/>
                <a:cs typeface="Times New Roman"/>
              </a:rPr>
              <a:t> </a:t>
            </a:r>
            <a:r>
              <a:rPr sz="2000" dirty="0">
                <a:latin typeface="Times New Roman"/>
                <a:cs typeface="Times New Roman"/>
              </a:rPr>
              <a:t>im</a:t>
            </a:r>
            <a:r>
              <a:rPr sz="2000" spc="-15" dirty="0">
                <a:latin typeface="Times New Roman"/>
                <a:cs typeface="Times New Roman"/>
              </a:rPr>
              <a:t> </a:t>
            </a:r>
            <a:r>
              <a:rPr sz="2000" spc="-5" dirty="0">
                <a:latin typeface="Times New Roman"/>
                <a:cs typeface="Times New Roman"/>
              </a:rPr>
              <a:t>öffentlichen</a:t>
            </a:r>
            <a:r>
              <a:rPr sz="2000" spc="-40" dirty="0">
                <a:latin typeface="Times New Roman"/>
                <a:cs typeface="Times New Roman"/>
              </a:rPr>
              <a:t> </a:t>
            </a:r>
            <a:r>
              <a:rPr sz="2000" dirty="0">
                <a:latin typeface="Times New Roman"/>
                <a:cs typeface="Times New Roman"/>
              </a:rPr>
              <a:t>Sektor</a:t>
            </a:r>
            <a:r>
              <a:rPr sz="2000" spc="-35" dirty="0">
                <a:latin typeface="Times New Roman"/>
                <a:cs typeface="Times New Roman"/>
              </a:rPr>
              <a:t> </a:t>
            </a:r>
            <a:r>
              <a:rPr sz="2000" dirty="0">
                <a:latin typeface="Times New Roman"/>
                <a:cs typeface="Times New Roman"/>
              </a:rPr>
              <a:t>gefördert</a:t>
            </a:r>
            <a:r>
              <a:rPr sz="2000" spc="-15" dirty="0">
                <a:latin typeface="Times New Roman"/>
                <a:cs typeface="Times New Roman"/>
              </a:rPr>
              <a:t> </a:t>
            </a:r>
            <a:r>
              <a:rPr sz="2000" dirty="0">
                <a:latin typeface="Times New Roman"/>
                <a:cs typeface="Times New Roman"/>
              </a:rPr>
              <a:t>werden </a:t>
            </a:r>
            <a:r>
              <a:rPr sz="2000" spc="-484" dirty="0">
                <a:latin typeface="Times New Roman"/>
                <a:cs typeface="Times New Roman"/>
              </a:rPr>
              <a:t> </a:t>
            </a:r>
            <a:r>
              <a:rPr sz="2000" dirty="0">
                <a:latin typeface="Times New Roman"/>
                <a:cs typeface="Times New Roman"/>
              </a:rPr>
              <a:t>(ökonomische</a:t>
            </a:r>
            <a:r>
              <a:rPr sz="2000" spc="-40" dirty="0">
                <a:latin typeface="Times New Roman"/>
                <a:cs typeface="Times New Roman"/>
              </a:rPr>
              <a:t> </a:t>
            </a:r>
            <a:r>
              <a:rPr sz="2000" dirty="0" err="1">
                <a:latin typeface="Times New Roman"/>
                <a:cs typeface="Times New Roman"/>
              </a:rPr>
              <a:t>Betrachtung</a:t>
            </a:r>
            <a:r>
              <a:rPr sz="2000" dirty="0">
                <a:latin typeface="Times New Roman"/>
                <a:cs typeface="Times New Roman"/>
              </a:rPr>
              <a:t>).</a:t>
            </a:r>
            <a:endParaRPr lang="de-CH" sz="2000" dirty="0">
              <a:latin typeface="Times New Roman"/>
              <a:cs typeface="Times New Roman"/>
            </a:endParaRPr>
          </a:p>
          <a:p>
            <a:pPr marL="355600" marR="1289685" indent="-342900">
              <a:lnSpc>
                <a:spcPts val="1989"/>
              </a:lnSpc>
              <a:buFont typeface="Wingdings"/>
              <a:buChar char=""/>
              <a:tabLst>
                <a:tab pos="354965" algn="l"/>
                <a:tab pos="355600" algn="l"/>
              </a:tabLst>
            </a:pPr>
            <a:endParaRPr lang="de-CH" sz="2000" dirty="0">
              <a:latin typeface="Times New Roman"/>
              <a:cs typeface="Times New Roman"/>
            </a:endParaRPr>
          </a:p>
          <a:p>
            <a:pPr marL="355600" marR="1289685" indent="-342900">
              <a:lnSpc>
                <a:spcPts val="1989"/>
              </a:lnSpc>
              <a:buFont typeface="Wingdings"/>
              <a:buChar char=""/>
              <a:tabLst>
                <a:tab pos="354965" algn="l"/>
                <a:tab pos="355600" algn="l"/>
              </a:tabLst>
            </a:pPr>
            <a:r>
              <a:rPr lang="de-CH" sz="2000" dirty="0">
                <a:latin typeface="Times New Roman"/>
                <a:cs typeface="Times New Roman"/>
              </a:rPr>
              <a:t>die Wettbewerbsfähigkeit der Schweiz verbessert wird (Studie Schaltegger/Feld, 2017, im Auftrag der </a:t>
            </a:r>
            <a:r>
              <a:rPr lang="de-CH" sz="2000" dirty="0" err="1">
                <a:latin typeface="Times New Roman"/>
                <a:cs typeface="Times New Roman"/>
              </a:rPr>
              <a:t>chStiftung</a:t>
            </a:r>
            <a:r>
              <a:rPr lang="de-CH" sz="2000" dirty="0">
                <a:latin typeface="Times New Roman"/>
                <a:cs typeface="Times New Roman"/>
              </a:rPr>
              <a:t>) </a:t>
            </a:r>
            <a:endParaRPr sz="2000" dirty="0">
              <a:latin typeface="Times New Roman"/>
              <a:cs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346012"/>
            <a:ext cx="8604098" cy="1536318"/>
          </a:xfrm>
          <a:prstGeom prst="rect">
            <a:avLst/>
          </a:prstGeom>
        </p:spPr>
        <p:txBody>
          <a:bodyPr vert="horz" wrap="square" lIns="0" tIns="12700" rIns="0" bIns="0" rtlCol="0">
            <a:spAutoFit/>
          </a:bodyPr>
          <a:lstStyle/>
          <a:p>
            <a:pPr marL="12700">
              <a:lnSpc>
                <a:spcPct val="100000"/>
              </a:lnSpc>
              <a:spcBef>
                <a:spcPts val="100"/>
              </a:spcBef>
            </a:pPr>
            <a:br>
              <a:rPr lang="de-CH" spc="-80" dirty="0"/>
            </a:br>
            <a:r>
              <a:rPr spc="-80" dirty="0"/>
              <a:t>Von</a:t>
            </a:r>
            <a:r>
              <a:rPr dirty="0"/>
              <a:t> einem</a:t>
            </a:r>
            <a:r>
              <a:rPr spc="-20" dirty="0"/>
              <a:t> </a:t>
            </a:r>
            <a:r>
              <a:rPr dirty="0"/>
              <a:t>starken</a:t>
            </a:r>
            <a:r>
              <a:rPr spc="-20" dirty="0"/>
              <a:t> </a:t>
            </a:r>
            <a:r>
              <a:rPr dirty="0"/>
              <a:t>Föderalismus</a:t>
            </a:r>
            <a:r>
              <a:rPr spc="-30" dirty="0"/>
              <a:t> </a:t>
            </a:r>
            <a:r>
              <a:rPr spc="-5" dirty="0"/>
              <a:t>profitiert</a:t>
            </a:r>
            <a:r>
              <a:rPr spc="-35" dirty="0"/>
              <a:t> </a:t>
            </a:r>
            <a:r>
              <a:rPr spc="-5" dirty="0"/>
              <a:t>die</a:t>
            </a:r>
            <a:r>
              <a:rPr spc="-10" dirty="0"/>
              <a:t> </a:t>
            </a:r>
            <a:r>
              <a:rPr spc="-5" dirty="0"/>
              <a:t>Schweiz,</a:t>
            </a:r>
            <a:r>
              <a:rPr spc="25" dirty="0"/>
              <a:t> </a:t>
            </a:r>
            <a:r>
              <a:rPr spc="-10" dirty="0"/>
              <a:t>weil</a:t>
            </a: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23</a:t>
            </a:fld>
            <a:endParaRPr spc="-5" dirty="0">
              <a:solidFill>
                <a:srgbClr val="888888"/>
              </a:solidFill>
            </a:endParaRPr>
          </a:p>
        </p:txBody>
      </p:sp>
      <p:sp>
        <p:nvSpPr>
          <p:cNvPr id="3" name="object 3"/>
          <p:cNvSpPr txBox="1"/>
          <p:nvPr/>
        </p:nvSpPr>
        <p:spPr>
          <a:xfrm>
            <a:off x="311302" y="1693545"/>
            <a:ext cx="8302625" cy="3836670"/>
          </a:xfrm>
          <a:prstGeom prst="rect">
            <a:avLst/>
          </a:prstGeom>
        </p:spPr>
        <p:txBody>
          <a:bodyPr vert="horz" wrap="square" lIns="0" tIns="64135" rIns="0" bIns="0" rtlCol="0">
            <a:spAutoFit/>
          </a:bodyPr>
          <a:lstStyle/>
          <a:p>
            <a:pPr marL="355600" marR="5080" indent="-342900">
              <a:lnSpc>
                <a:spcPct val="83300"/>
              </a:lnSpc>
              <a:spcBef>
                <a:spcPts val="505"/>
              </a:spcBef>
              <a:buFont typeface="Wingdings"/>
              <a:buChar char=""/>
              <a:tabLst>
                <a:tab pos="354965" algn="l"/>
                <a:tab pos="355600" algn="l"/>
              </a:tabLst>
            </a:pPr>
            <a:r>
              <a:rPr sz="2000" dirty="0">
                <a:latin typeface="Times New Roman"/>
                <a:cs typeface="Times New Roman"/>
              </a:rPr>
              <a:t>er in einem </a:t>
            </a:r>
            <a:r>
              <a:rPr sz="2000" spc="-5" dirty="0">
                <a:latin typeface="Times New Roman"/>
                <a:cs typeface="Times New Roman"/>
              </a:rPr>
              <a:t>vielsprachigen </a:t>
            </a:r>
            <a:r>
              <a:rPr sz="2000" dirty="0">
                <a:latin typeface="Times New Roman"/>
                <a:cs typeface="Times New Roman"/>
              </a:rPr>
              <a:t>Land </a:t>
            </a:r>
            <a:r>
              <a:rPr sz="2000" spc="-5" dirty="0">
                <a:latin typeface="Times New Roman"/>
                <a:cs typeface="Times New Roman"/>
              </a:rPr>
              <a:t>alternativlos ist. Nicht </a:t>
            </a:r>
            <a:r>
              <a:rPr sz="2000" dirty="0">
                <a:latin typeface="Times New Roman"/>
                <a:cs typeface="Times New Roman"/>
              </a:rPr>
              <a:t>der </a:t>
            </a:r>
            <a:r>
              <a:rPr sz="2000" spc="-5" dirty="0">
                <a:latin typeface="Times New Roman"/>
                <a:cs typeface="Times New Roman"/>
              </a:rPr>
              <a:t>Zentralismus </a:t>
            </a:r>
            <a:r>
              <a:rPr sz="2000" dirty="0">
                <a:latin typeface="Times New Roman"/>
                <a:cs typeface="Times New Roman"/>
              </a:rPr>
              <a:t>hält </a:t>
            </a:r>
            <a:r>
              <a:rPr sz="2000" spc="5" dirty="0">
                <a:latin typeface="Times New Roman"/>
                <a:cs typeface="Times New Roman"/>
              </a:rPr>
              <a:t> </a:t>
            </a:r>
            <a:r>
              <a:rPr sz="2000" spc="-5" dirty="0">
                <a:latin typeface="Times New Roman"/>
                <a:cs typeface="Times New Roman"/>
              </a:rPr>
              <a:t>ein vielsprachiges </a:t>
            </a:r>
            <a:r>
              <a:rPr sz="2000" dirty="0">
                <a:latin typeface="Times New Roman"/>
                <a:cs typeface="Times New Roman"/>
              </a:rPr>
              <a:t>Land </a:t>
            </a:r>
            <a:r>
              <a:rPr sz="2000" spc="-5" dirty="0">
                <a:latin typeface="Times New Roman"/>
                <a:cs typeface="Times New Roman"/>
              </a:rPr>
              <a:t>zusammen, </a:t>
            </a:r>
            <a:r>
              <a:rPr sz="2000" dirty="0">
                <a:latin typeface="Times New Roman"/>
                <a:cs typeface="Times New Roman"/>
              </a:rPr>
              <a:t>sondern der </a:t>
            </a:r>
            <a:r>
              <a:rPr sz="2000" spc="-5" dirty="0">
                <a:latin typeface="Times New Roman"/>
                <a:cs typeface="Times New Roman"/>
              </a:rPr>
              <a:t>Föderalismus </a:t>
            </a:r>
            <a:r>
              <a:rPr sz="2000" spc="5" dirty="0">
                <a:latin typeface="Times New Roman"/>
                <a:cs typeface="Times New Roman"/>
              </a:rPr>
              <a:t>und </a:t>
            </a:r>
            <a:r>
              <a:rPr sz="2000" dirty="0">
                <a:latin typeface="Times New Roman"/>
                <a:cs typeface="Times New Roman"/>
              </a:rPr>
              <a:t>der Glaube </a:t>
            </a:r>
            <a:r>
              <a:rPr sz="2000" spc="-484" dirty="0">
                <a:latin typeface="Times New Roman"/>
                <a:cs typeface="Times New Roman"/>
              </a:rPr>
              <a:t> </a:t>
            </a:r>
            <a:r>
              <a:rPr sz="2000" dirty="0">
                <a:latin typeface="Times New Roman"/>
                <a:cs typeface="Times New Roman"/>
              </a:rPr>
              <a:t>in die Gestaltungskraft der einzelnen </a:t>
            </a:r>
            <a:r>
              <a:rPr sz="2000" spc="-5" dirty="0">
                <a:latin typeface="Times New Roman"/>
                <a:cs typeface="Times New Roman"/>
              </a:rPr>
              <a:t>Gliedstaaten (staatspolitische </a:t>
            </a:r>
            <a:r>
              <a:rPr sz="2000" dirty="0">
                <a:latin typeface="Times New Roman"/>
                <a:cs typeface="Times New Roman"/>
              </a:rPr>
              <a:t> Betrachtung).</a:t>
            </a:r>
            <a:endParaRPr sz="2000">
              <a:latin typeface="Times New Roman"/>
              <a:cs typeface="Times New Roman"/>
            </a:endParaRPr>
          </a:p>
          <a:p>
            <a:pPr>
              <a:lnSpc>
                <a:spcPct val="100000"/>
              </a:lnSpc>
              <a:spcBef>
                <a:spcPts val="35"/>
              </a:spcBef>
              <a:buFont typeface="Wingdings"/>
              <a:buChar char=""/>
            </a:pPr>
            <a:endParaRPr sz="2750">
              <a:latin typeface="Times New Roman"/>
              <a:cs typeface="Times New Roman"/>
            </a:endParaRPr>
          </a:p>
          <a:p>
            <a:pPr marL="355600" marR="382905" indent="-342900">
              <a:lnSpc>
                <a:spcPts val="2000"/>
              </a:lnSpc>
              <a:buFont typeface="Wingdings"/>
              <a:buChar char=""/>
              <a:tabLst>
                <a:tab pos="354965" algn="l"/>
                <a:tab pos="355600" algn="l"/>
              </a:tabLst>
            </a:pPr>
            <a:r>
              <a:rPr sz="2000" dirty="0">
                <a:latin typeface="Times New Roman"/>
                <a:cs typeface="Times New Roman"/>
              </a:rPr>
              <a:t>föderale</a:t>
            </a:r>
            <a:r>
              <a:rPr sz="2000" spc="-50" dirty="0">
                <a:latin typeface="Times New Roman"/>
                <a:cs typeface="Times New Roman"/>
              </a:rPr>
              <a:t> </a:t>
            </a:r>
            <a:r>
              <a:rPr sz="2000" dirty="0">
                <a:latin typeface="Times New Roman"/>
                <a:cs typeface="Times New Roman"/>
              </a:rPr>
              <a:t>Strukturen</a:t>
            </a:r>
            <a:r>
              <a:rPr sz="2000" spc="-80" dirty="0">
                <a:latin typeface="Times New Roman"/>
                <a:cs typeface="Times New Roman"/>
              </a:rPr>
              <a:t> </a:t>
            </a:r>
            <a:r>
              <a:rPr sz="2000" spc="-40" dirty="0">
                <a:latin typeface="Times New Roman"/>
                <a:cs typeface="Times New Roman"/>
              </a:rPr>
              <a:t>Teil</a:t>
            </a:r>
            <a:r>
              <a:rPr sz="2000" spc="-5" dirty="0">
                <a:latin typeface="Times New Roman"/>
                <a:cs typeface="Times New Roman"/>
              </a:rPr>
              <a:t> </a:t>
            </a:r>
            <a:r>
              <a:rPr sz="2000" dirty="0">
                <a:latin typeface="Times New Roman"/>
                <a:cs typeface="Times New Roman"/>
              </a:rPr>
              <a:t>der</a:t>
            </a:r>
            <a:r>
              <a:rPr sz="2000" spc="-15" dirty="0">
                <a:latin typeface="Times New Roman"/>
                <a:cs typeface="Times New Roman"/>
              </a:rPr>
              <a:t> </a:t>
            </a:r>
            <a:r>
              <a:rPr sz="2000" dirty="0">
                <a:latin typeface="Times New Roman"/>
                <a:cs typeface="Times New Roman"/>
              </a:rPr>
              <a:t>schweizerischen</a:t>
            </a:r>
            <a:r>
              <a:rPr sz="2000" spc="-45" dirty="0">
                <a:latin typeface="Times New Roman"/>
                <a:cs typeface="Times New Roman"/>
              </a:rPr>
              <a:t> </a:t>
            </a:r>
            <a:r>
              <a:rPr sz="2000" dirty="0">
                <a:latin typeface="Times New Roman"/>
                <a:cs typeface="Times New Roman"/>
              </a:rPr>
              <a:t>Geschichte</a:t>
            </a:r>
            <a:r>
              <a:rPr sz="2000" spc="-10" dirty="0">
                <a:latin typeface="Times New Roman"/>
                <a:cs typeface="Times New Roman"/>
              </a:rPr>
              <a:t> </a:t>
            </a:r>
            <a:r>
              <a:rPr sz="2000" spc="5" dirty="0">
                <a:latin typeface="Times New Roman"/>
                <a:cs typeface="Times New Roman"/>
              </a:rPr>
              <a:t>und</a:t>
            </a:r>
            <a:r>
              <a:rPr sz="2000" spc="-35" dirty="0">
                <a:latin typeface="Times New Roman"/>
                <a:cs typeface="Times New Roman"/>
              </a:rPr>
              <a:t> </a:t>
            </a:r>
            <a:r>
              <a:rPr sz="2000" dirty="0">
                <a:latin typeface="Times New Roman"/>
                <a:cs typeface="Times New Roman"/>
              </a:rPr>
              <a:t>Identität</a:t>
            </a:r>
            <a:r>
              <a:rPr sz="2000" spc="-35" dirty="0">
                <a:latin typeface="Times New Roman"/>
                <a:cs typeface="Times New Roman"/>
              </a:rPr>
              <a:t> </a:t>
            </a:r>
            <a:r>
              <a:rPr sz="2000" dirty="0">
                <a:latin typeface="Times New Roman"/>
                <a:cs typeface="Times New Roman"/>
              </a:rPr>
              <a:t>sind </a:t>
            </a:r>
            <a:r>
              <a:rPr sz="2000" spc="-484" dirty="0">
                <a:latin typeface="Times New Roman"/>
                <a:cs typeface="Times New Roman"/>
              </a:rPr>
              <a:t> </a:t>
            </a:r>
            <a:r>
              <a:rPr sz="2000" spc="-5" dirty="0">
                <a:latin typeface="Times New Roman"/>
                <a:cs typeface="Times New Roman"/>
              </a:rPr>
              <a:t>(staatspolitische</a:t>
            </a:r>
            <a:r>
              <a:rPr sz="2000" spc="-45" dirty="0">
                <a:latin typeface="Times New Roman"/>
                <a:cs typeface="Times New Roman"/>
              </a:rPr>
              <a:t> </a:t>
            </a:r>
            <a:r>
              <a:rPr sz="2000" dirty="0">
                <a:latin typeface="Times New Roman"/>
                <a:cs typeface="Times New Roman"/>
              </a:rPr>
              <a:t>Betrachtung).</a:t>
            </a:r>
            <a:endParaRPr sz="2000">
              <a:latin typeface="Times New Roman"/>
              <a:cs typeface="Times New Roman"/>
            </a:endParaRPr>
          </a:p>
          <a:p>
            <a:pPr>
              <a:lnSpc>
                <a:spcPct val="100000"/>
              </a:lnSpc>
              <a:spcBef>
                <a:spcPts val="40"/>
              </a:spcBef>
              <a:buFont typeface="Wingdings"/>
              <a:buChar char=""/>
            </a:pPr>
            <a:endParaRPr sz="2750">
              <a:latin typeface="Times New Roman"/>
              <a:cs typeface="Times New Roman"/>
            </a:endParaRPr>
          </a:p>
          <a:p>
            <a:pPr marL="355600" marR="40005" indent="-342900">
              <a:lnSpc>
                <a:spcPts val="2000"/>
              </a:lnSpc>
              <a:buFont typeface="Wingdings"/>
              <a:buChar char=""/>
              <a:tabLst>
                <a:tab pos="354965" algn="l"/>
                <a:tab pos="355600" algn="l"/>
              </a:tabLst>
            </a:pPr>
            <a:r>
              <a:rPr sz="2000" dirty="0">
                <a:latin typeface="Times New Roman"/>
                <a:cs typeface="Times New Roman"/>
              </a:rPr>
              <a:t>das Prinzip</a:t>
            </a:r>
            <a:r>
              <a:rPr sz="2000" spc="-35" dirty="0">
                <a:latin typeface="Times New Roman"/>
                <a:cs typeface="Times New Roman"/>
              </a:rPr>
              <a:t> </a:t>
            </a:r>
            <a:r>
              <a:rPr sz="2000" dirty="0">
                <a:latin typeface="Times New Roman"/>
                <a:cs typeface="Times New Roman"/>
              </a:rPr>
              <a:t>der</a:t>
            </a:r>
            <a:r>
              <a:rPr sz="2000" spc="5" dirty="0">
                <a:latin typeface="Times New Roman"/>
                <a:cs typeface="Times New Roman"/>
              </a:rPr>
              <a:t> </a:t>
            </a:r>
            <a:r>
              <a:rPr sz="2000" dirty="0">
                <a:latin typeface="Times New Roman"/>
                <a:cs typeface="Times New Roman"/>
              </a:rPr>
              <a:t>Eigenverantwortung</a:t>
            </a:r>
            <a:r>
              <a:rPr sz="2000" spc="-30" dirty="0">
                <a:latin typeface="Times New Roman"/>
                <a:cs typeface="Times New Roman"/>
              </a:rPr>
              <a:t> </a:t>
            </a:r>
            <a:r>
              <a:rPr sz="2000" dirty="0">
                <a:latin typeface="Times New Roman"/>
                <a:cs typeface="Times New Roman"/>
              </a:rPr>
              <a:t>hoch</a:t>
            </a:r>
            <a:r>
              <a:rPr sz="2000" spc="-20" dirty="0">
                <a:latin typeface="Times New Roman"/>
                <a:cs typeface="Times New Roman"/>
              </a:rPr>
              <a:t> </a:t>
            </a:r>
            <a:r>
              <a:rPr sz="2000" spc="-5" dirty="0">
                <a:latin typeface="Times New Roman"/>
                <a:cs typeface="Times New Roman"/>
              </a:rPr>
              <a:t>gehalten</a:t>
            </a:r>
            <a:r>
              <a:rPr sz="2000" spc="-10" dirty="0">
                <a:latin typeface="Times New Roman"/>
                <a:cs typeface="Times New Roman"/>
              </a:rPr>
              <a:t> </a:t>
            </a:r>
            <a:r>
              <a:rPr sz="2000" dirty="0">
                <a:latin typeface="Times New Roman"/>
                <a:cs typeface="Times New Roman"/>
              </a:rPr>
              <a:t>wird</a:t>
            </a:r>
            <a:r>
              <a:rPr sz="2000" spc="-5" dirty="0">
                <a:latin typeface="Times New Roman"/>
                <a:cs typeface="Times New Roman"/>
              </a:rPr>
              <a:t> (staatsphilosophische </a:t>
            </a:r>
            <a:r>
              <a:rPr sz="2000" spc="-484" dirty="0">
                <a:latin typeface="Times New Roman"/>
                <a:cs typeface="Times New Roman"/>
              </a:rPr>
              <a:t> </a:t>
            </a:r>
            <a:r>
              <a:rPr sz="2000" dirty="0">
                <a:latin typeface="Times New Roman"/>
                <a:cs typeface="Times New Roman"/>
              </a:rPr>
              <a:t>Betrachtung).</a:t>
            </a:r>
            <a:endParaRPr sz="2000">
              <a:latin typeface="Times New Roman"/>
              <a:cs typeface="Times New Roman"/>
            </a:endParaRPr>
          </a:p>
          <a:p>
            <a:pPr>
              <a:lnSpc>
                <a:spcPct val="100000"/>
              </a:lnSpc>
              <a:spcBef>
                <a:spcPts val="35"/>
              </a:spcBef>
              <a:buFont typeface="Wingdings"/>
              <a:buChar char=""/>
            </a:pPr>
            <a:endParaRPr sz="2750">
              <a:latin typeface="Times New Roman"/>
              <a:cs typeface="Times New Roman"/>
            </a:endParaRPr>
          </a:p>
          <a:p>
            <a:pPr marL="355600" marR="728980" indent="-342900">
              <a:lnSpc>
                <a:spcPts val="2000"/>
              </a:lnSpc>
              <a:spcBef>
                <a:spcPts val="5"/>
              </a:spcBef>
              <a:buFont typeface="Wingdings"/>
              <a:buChar char=""/>
              <a:tabLst>
                <a:tab pos="354965" algn="l"/>
                <a:tab pos="355600" algn="l"/>
              </a:tabLst>
            </a:pPr>
            <a:r>
              <a:rPr sz="2000" spc="-5" dirty="0">
                <a:latin typeface="Times New Roman"/>
                <a:cs typeface="Times New Roman"/>
              </a:rPr>
              <a:t>zivilgesellschaftliches</a:t>
            </a:r>
            <a:r>
              <a:rPr sz="2000" spc="-35" dirty="0">
                <a:latin typeface="Times New Roman"/>
                <a:cs typeface="Times New Roman"/>
              </a:rPr>
              <a:t> </a:t>
            </a:r>
            <a:r>
              <a:rPr sz="2000" dirty="0">
                <a:latin typeface="Times New Roman"/>
                <a:cs typeface="Times New Roman"/>
              </a:rPr>
              <a:t>Engagement</a:t>
            </a:r>
            <a:r>
              <a:rPr sz="2000" spc="-20" dirty="0">
                <a:latin typeface="Times New Roman"/>
                <a:cs typeface="Times New Roman"/>
              </a:rPr>
              <a:t> </a:t>
            </a:r>
            <a:r>
              <a:rPr sz="2000" dirty="0">
                <a:latin typeface="Times New Roman"/>
                <a:cs typeface="Times New Roman"/>
              </a:rPr>
              <a:t>gefördert</a:t>
            </a:r>
            <a:r>
              <a:rPr sz="2000" spc="-55" dirty="0">
                <a:latin typeface="Times New Roman"/>
                <a:cs typeface="Times New Roman"/>
              </a:rPr>
              <a:t> </a:t>
            </a:r>
            <a:r>
              <a:rPr sz="2000" dirty="0">
                <a:latin typeface="Times New Roman"/>
                <a:cs typeface="Times New Roman"/>
              </a:rPr>
              <a:t>wird</a:t>
            </a:r>
            <a:r>
              <a:rPr sz="2000" spc="-5" dirty="0">
                <a:latin typeface="Times New Roman"/>
                <a:cs typeface="Times New Roman"/>
              </a:rPr>
              <a:t> (Bürger </a:t>
            </a:r>
            <a:r>
              <a:rPr sz="2000" u="sng" spc="5" dirty="0">
                <a:uFill>
                  <a:solidFill>
                    <a:srgbClr val="000000"/>
                  </a:solidFill>
                </a:uFill>
                <a:latin typeface="Times New Roman"/>
                <a:cs typeface="Times New Roman"/>
              </a:rPr>
              <a:t>und</a:t>
            </a:r>
            <a:r>
              <a:rPr sz="2000" spc="-30" dirty="0">
                <a:latin typeface="Times New Roman"/>
                <a:cs typeface="Times New Roman"/>
              </a:rPr>
              <a:t> </a:t>
            </a:r>
            <a:r>
              <a:rPr sz="2000" spc="5" dirty="0">
                <a:latin typeface="Times New Roman"/>
                <a:cs typeface="Times New Roman"/>
              </a:rPr>
              <a:t>Kunde) </a:t>
            </a:r>
            <a:r>
              <a:rPr sz="2000" spc="-484" dirty="0">
                <a:latin typeface="Times New Roman"/>
                <a:cs typeface="Times New Roman"/>
              </a:rPr>
              <a:t> </a:t>
            </a:r>
            <a:r>
              <a:rPr sz="2000" spc="-5" dirty="0">
                <a:latin typeface="Times New Roman"/>
                <a:cs typeface="Times New Roman"/>
              </a:rPr>
              <a:t>staatsphilosophische</a:t>
            </a:r>
            <a:r>
              <a:rPr sz="2000" spc="-45" dirty="0">
                <a:latin typeface="Times New Roman"/>
                <a:cs typeface="Times New Roman"/>
              </a:rPr>
              <a:t> </a:t>
            </a:r>
            <a:r>
              <a:rPr sz="2000" dirty="0">
                <a:latin typeface="Times New Roman"/>
                <a:cs typeface="Times New Roman"/>
              </a:rPr>
              <a:t>Betrachtung).</a:t>
            </a:r>
            <a:endParaRPr sz="200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53625"/>
            <a:ext cx="8680298" cy="951543"/>
          </a:xfrm>
          <a:prstGeom prst="rect">
            <a:avLst/>
          </a:prstGeom>
        </p:spPr>
        <p:txBody>
          <a:bodyPr vert="horz" wrap="square" lIns="0" tIns="12700" rIns="0" bIns="0" rtlCol="0">
            <a:spAutoFit/>
          </a:bodyPr>
          <a:lstStyle/>
          <a:p>
            <a:pPr marL="12700">
              <a:lnSpc>
                <a:spcPct val="100000"/>
              </a:lnSpc>
              <a:spcBef>
                <a:spcPts val="100"/>
              </a:spcBef>
            </a:pPr>
            <a:br>
              <a:rPr lang="de-CH" dirty="0"/>
            </a:br>
            <a:r>
              <a:rPr sz="2800" dirty="0"/>
              <a:t>7</a:t>
            </a:r>
            <a:r>
              <a:rPr sz="2800" spc="-40" dirty="0"/>
              <a:t> </a:t>
            </a:r>
            <a:r>
              <a:rPr sz="2800" spc="-35" dirty="0"/>
              <a:t>Treiber</a:t>
            </a:r>
            <a:r>
              <a:rPr sz="2800" spc="-40" dirty="0"/>
              <a:t> </a:t>
            </a:r>
            <a:r>
              <a:rPr sz="2800" spc="-5" dirty="0"/>
              <a:t>des</a:t>
            </a:r>
            <a:r>
              <a:rPr sz="2800" spc="25" dirty="0"/>
              <a:t> </a:t>
            </a:r>
            <a:r>
              <a:rPr sz="2800" spc="-5" dirty="0"/>
              <a:t>Zentralisierungsdrucks</a:t>
            </a:r>
            <a:r>
              <a:rPr sz="2800" spc="25" dirty="0"/>
              <a:t> </a:t>
            </a:r>
            <a:r>
              <a:rPr sz="2800" dirty="0"/>
              <a:t>-</a:t>
            </a:r>
            <a:r>
              <a:rPr sz="2800" spc="5" dirty="0"/>
              <a:t> </a:t>
            </a:r>
            <a:r>
              <a:rPr sz="2800" spc="-5" dirty="0"/>
              <a:t>Zusammenfassung</a:t>
            </a:r>
            <a:endParaRPr spc="-5"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24</a:t>
            </a:fld>
            <a:endParaRPr spc="-5" dirty="0">
              <a:solidFill>
                <a:srgbClr val="888888"/>
              </a:solidFill>
            </a:endParaRPr>
          </a:p>
        </p:txBody>
      </p:sp>
      <p:sp>
        <p:nvSpPr>
          <p:cNvPr id="3" name="object 3"/>
          <p:cNvSpPr txBox="1"/>
          <p:nvPr/>
        </p:nvSpPr>
        <p:spPr>
          <a:xfrm>
            <a:off x="311302" y="1693545"/>
            <a:ext cx="8369300" cy="2820670"/>
          </a:xfrm>
          <a:prstGeom prst="rect">
            <a:avLst/>
          </a:prstGeom>
        </p:spPr>
        <p:txBody>
          <a:bodyPr vert="horz" wrap="square" lIns="0" tIns="13335" rIns="0" bIns="0" rtlCol="0">
            <a:spAutoFit/>
          </a:bodyPr>
          <a:lstStyle/>
          <a:p>
            <a:pPr marL="355600" indent="-342900">
              <a:lnSpc>
                <a:spcPct val="100000"/>
              </a:lnSpc>
              <a:spcBef>
                <a:spcPts val="105"/>
              </a:spcBef>
              <a:buFont typeface="Wingdings"/>
              <a:buChar char=""/>
              <a:tabLst>
                <a:tab pos="354965" algn="l"/>
                <a:tab pos="355600" algn="l"/>
              </a:tabLst>
            </a:pPr>
            <a:r>
              <a:rPr sz="2000" dirty="0">
                <a:latin typeface="Times New Roman"/>
                <a:cs typeface="Times New Roman"/>
              </a:rPr>
              <a:t>Je</a:t>
            </a:r>
            <a:r>
              <a:rPr sz="2000" spc="-10" dirty="0">
                <a:latin typeface="Times New Roman"/>
                <a:cs typeface="Times New Roman"/>
              </a:rPr>
              <a:t> </a:t>
            </a:r>
            <a:r>
              <a:rPr sz="2000" spc="-5" dirty="0">
                <a:latin typeface="Times New Roman"/>
                <a:cs typeface="Times New Roman"/>
              </a:rPr>
              <a:t>vielstimmiger</a:t>
            </a:r>
            <a:r>
              <a:rPr sz="2000" spc="5" dirty="0">
                <a:latin typeface="Times New Roman"/>
                <a:cs typeface="Times New Roman"/>
              </a:rPr>
              <a:t> </a:t>
            </a:r>
            <a:r>
              <a:rPr sz="2000" dirty="0">
                <a:latin typeface="Times New Roman"/>
                <a:cs typeface="Times New Roman"/>
              </a:rPr>
              <a:t>der</a:t>
            </a:r>
            <a:r>
              <a:rPr sz="2000" spc="-15" dirty="0">
                <a:latin typeface="Times New Roman"/>
                <a:cs typeface="Times New Roman"/>
              </a:rPr>
              <a:t> </a:t>
            </a:r>
            <a:r>
              <a:rPr sz="2000" dirty="0">
                <a:latin typeface="Times New Roman"/>
                <a:cs typeface="Times New Roman"/>
              </a:rPr>
              <a:t>Chor</a:t>
            </a:r>
            <a:r>
              <a:rPr sz="2000" spc="-10" dirty="0">
                <a:latin typeface="Times New Roman"/>
                <a:cs typeface="Times New Roman"/>
              </a:rPr>
              <a:t> </a:t>
            </a:r>
            <a:r>
              <a:rPr sz="2000" dirty="0">
                <a:latin typeface="Times New Roman"/>
                <a:cs typeface="Times New Roman"/>
              </a:rPr>
              <a:t>der</a:t>
            </a:r>
            <a:r>
              <a:rPr sz="2000" spc="-10" dirty="0">
                <a:latin typeface="Times New Roman"/>
                <a:cs typeface="Times New Roman"/>
              </a:rPr>
              <a:t> </a:t>
            </a:r>
            <a:r>
              <a:rPr sz="2000" dirty="0">
                <a:latin typeface="Times New Roman"/>
                <a:cs typeface="Times New Roman"/>
              </a:rPr>
              <a:t>Kantone,</a:t>
            </a:r>
            <a:r>
              <a:rPr sz="2000" spc="-30" dirty="0">
                <a:latin typeface="Times New Roman"/>
                <a:cs typeface="Times New Roman"/>
              </a:rPr>
              <a:t> </a:t>
            </a:r>
            <a:r>
              <a:rPr sz="2000" dirty="0">
                <a:latin typeface="Times New Roman"/>
                <a:cs typeface="Times New Roman"/>
              </a:rPr>
              <a:t>desto</a:t>
            </a:r>
            <a:r>
              <a:rPr sz="2000" spc="-10" dirty="0">
                <a:latin typeface="Times New Roman"/>
                <a:cs typeface="Times New Roman"/>
              </a:rPr>
              <a:t> </a:t>
            </a:r>
            <a:r>
              <a:rPr sz="2000" dirty="0">
                <a:latin typeface="Times New Roman"/>
                <a:cs typeface="Times New Roman"/>
              </a:rPr>
              <a:t>eher</a:t>
            </a:r>
            <a:r>
              <a:rPr sz="2000" spc="5" dirty="0">
                <a:latin typeface="Times New Roman"/>
                <a:cs typeface="Times New Roman"/>
              </a:rPr>
              <a:t> </a:t>
            </a:r>
            <a:r>
              <a:rPr sz="2000" dirty="0">
                <a:latin typeface="Times New Roman"/>
                <a:cs typeface="Times New Roman"/>
              </a:rPr>
              <a:t>wird</a:t>
            </a:r>
            <a:r>
              <a:rPr sz="2000" spc="-10" dirty="0">
                <a:latin typeface="Times New Roman"/>
                <a:cs typeface="Times New Roman"/>
              </a:rPr>
              <a:t> </a:t>
            </a:r>
            <a:r>
              <a:rPr sz="2000" spc="-5" dirty="0">
                <a:latin typeface="Times New Roman"/>
                <a:cs typeface="Times New Roman"/>
              </a:rPr>
              <a:t>zentralisiert.</a:t>
            </a:r>
            <a:endParaRPr sz="2000">
              <a:latin typeface="Times New Roman"/>
              <a:cs typeface="Times New Roman"/>
            </a:endParaRPr>
          </a:p>
          <a:p>
            <a:pPr>
              <a:lnSpc>
                <a:spcPct val="100000"/>
              </a:lnSpc>
              <a:spcBef>
                <a:spcPts val="35"/>
              </a:spcBef>
              <a:buFont typeface="Wingdings"/>
              <a:buChar char=""/>
            </a:pPr>
            <a:endParaRPr sz="2400">
              <a:latin typeface="Times New Roman"/>
              <a:cs typeface="Times New Roman"/>
            </a:endParaRPr>
          </a:p>
          <a:p>
            <a:pPr marL="355600" indent="-342900">
              <a:lnSpc>
                <a:spcPct val="100000"/>
              </a:lnSpc>
              <a:buFont typeface="Wingdings"/>
              <a:buChar char=""/>
              <a:tabLst>
                <a:tab pos="354965" algn="l"/>
                <a:tab pos="355600" algn="l"/>
              </a:tabLst>
            </a:pPr>
            <a:r>
              <a:rPr sz="2000" dirty="0">
                <a:latin typeface="Times New Roman"/>
                <a:cs typeface="Times New Roman"/>
              </a:rPr>
              <a:t>Je</a:t>
            </a:r>
            <a:r>
              <a:rPr sz="2000" spc="-10" dirty="0">
                <a:latin typeface="Times New Roman"/>
                <a:cs typeface="Times New Roman"/>
              </a:rPr>
              <a:t> </a:t>
            </a:r>
            <a:r>
              <a:rPr sz="2000" dirty="0">
                <a:latin typeface="Times New Roman"/>
                <a:cs typeface="Times New Roman"/>
              </a:rPr>
              <a:t>stärker</a:t>
            </a:r>
            <a:r>
              <a:rPr sz="2000" spc="-25" dirty="0">
                <a:latin typeface="Times New Roman"/>
                <a:cs typeface="Times New Roman"/>
              </a:rPr>
              <a:t> </a:t>
            </a:r>
            <a:r>
              <a:rPr sz="2000" dirty="0">
                <a:latin typeface="Times New Roman"/>
                <a:cs typeface="Times New Roman"/>
              </a:rPr>
              <a:t>der</a:t>
            </a:r>
            <a:r>
              <a:rPr sz="2000" spc="-10" dirty="0">
                <a:latin typeface="Times New Roman"/>
                <a:cs typeface="Times New Roman"/>
              </a:rPr>
              <a:t> </a:t>
            </a:r>
            <a:r>
              <a:rPr sz="2000" dirty="0">
                <a:latin typeface="Times New Roman"/>
                <a:cs typeface="Times New Roman"/>
              </a:rPr>
              <a:t>Druck</a:t>
            </a:r>
            <a:r>
              <a:rPr sz="2000" spc="-25" dirty="0">
                <a:latin typeface="Times New Roman"/>
                <a:cs typeface="Times New Roman"/>
              </a:rPr>
              <a:t> </a:t>
            </a:r>
            <a:r>
              <a:rPr sz="2000" dirty="0">
                <a:latin typeface="Times New Roman"/>
                <a:cs typeface="Times New Roman"/>
              </a:rPr>
              <a:t>von</a:t>
            </a:r>
            <a:r>
              <a:rPr sz="2000" spc="-10" dirty="0">
                <a:latin typeface="Times New Roman"/>
                <a:cs typeface="Times New Roman"/>
              </a:rPr>
              <a:t> </a:t>
            </a:r>
            <a:r>
              <a:rPr sz="2000" dirty="0">
                <a:latin typeface="Times New Roman"/>
                <a:cs typeface="Times New Roman"/>
              </a:rPr>
              <a:t>Lobbyisten,</a:t>
            </a:r>
            <a:r>
              <a:rPr sz="2000" spc="-40" dirty="0">
                <a:latin typeface="Times New Roman"/>
                <a:cs typeface="Times New Roman"/>
              </a:rPr>
              <a:t> </a:t>
            </a:r>
            <a:r>
              <a:rPr sz="2000" dirty="0">
                <a:latin typeface="Times New Roman"/>
                <a:cs typeface="Times New Roman"/>
              </a:rPr>
              <a:t>desto</a:t>
            </a:r>
            <a:r>
              <a:rPr sz="2000" spc="-20" dirty="0">
                <a:latin typeface="Times New Roman"/>
                <a:cs typeface="Times New Roman"/>
              </a:rPr>
              <a:t> </a:t>
            </a:r>
            <a:r>
              <a:rPr sz="2000" dirty="0">
                <a:latin typeface="Times New Roman"/>
                <a:cs typeface="Times New Roman"/>
              </a:rPr>
              <a:t>eher</a:t>
            </a:r>
            <a:r>
              <a:rPr sz="2000" spc="-15" dirty="0">
                <a:latin typeface="Times New Roman"/>
                <a:cs typeface="Times New Roman"/>
              </a:rPr>
              <a:t> </a:t>
            </a:r>
            <a:r>
              <a:rPr sz="2000" dirty="0">
                <a:latin typeface="Times New Roman"/>
                <a:cs typeface="Times New Roman"/>
              </a:rPr>
              <a:t>wird</a:t>
            </a:r>
            <a:r>
              <a:rPr sz="2000" spc="-15" dirty="0">
                <a:latin typeface="Times New Roman"/>
                <a:cs typeface="Times New Roman"/>
              </a:rPr>
              <a:t> </a:t>
            </a:r>
            <a:r>
              <a:rPr sz="2000" spc="-5" dirty="0">
                <a:latin typeface="Times New Roman"/>
                <a:cs typeface="Times New Roman"/>
              </a:rPr>
              <a:t>zentralisiert.</a:t>
            </a:r>
            <a:endParaRPr sz="2000">
              <a:latin typeface="Times New Roman"/>
              <a:cs typeface="Times New Roman"/>
            </a:endParaRPr>
          </a:p>
          <a:p>
            <a:pPr>
              <a:lnSpc>
                <a:spcPct val="100000"/>
              </a:lnSpc>
              <a:spcBef>
                <a:spcPts val="35"/>
              </a:spcBef>
              <a:buFont typeface="Wingdings"/>
              <a:buChar char=""/>
            </a:pPr>
            <a:endParaRPr sz="2750">
              <a:latin typeface="Times New Roman"/>
              <a:cs typeface="Times New Roman"/>
            </a:endParaRPr>
          </a:p>
          <a:p>
            <a:pPr marL="355600" marR="73025" indent="-342900">
              <a:lnSpc>
                <a:spcPts val="2000"/>
              </a:lnSpc>
              <a:buFont typeface="Wingdings"/>
              <a:buChar char=""/>
              <a:tabLst>
                <a:tab pos="354965" algn="l"/>
                <a:tab pos="355600" algn="l"/>
              </a:tabLst>
            </a:pPr>
            <a:r>
              <a:rPr sz="2000" dirty="0">
                <a:latin typeface="Times New Roman"/>
                <a:cs typeface="Times New Roman"/>
              </a:rPr>
              <a:t>Je</a:t>
            </a:r>
            <a:r>
              <a:rPr sz="2000" spc="-5" dirty="0">
                <a:latin typeface="Times New Roman"/>
                <a:cs typeface="Times New Roman"/>
              </a:rPr>
              <a:t> </a:t>
            </a:r>
            <a:r>
              <a:rPr sz="2000" dirty="0">
                <a:latin typeface="Times New Roman"/>
                <a:cs typeface="Times New Roman"/>
              </a:rPr>
              <a:t>stärker</a:t>
            </a:r>
            <a:r>
              <a:rPr sz="2000" spc="-25" dirty="0">
                <a:latin typeface="Times New Roman"/>
                <a:cs typeface="Times New Roman"/>
              </a:rPr>
              <a:t> </a:t>
            </a:r>
            <a:r>
              <a:rPr sz="2000" dirty="0">
                <a:latin typeface="Times New Roman"/>
                <a:cs typeface="Times New Roman"/>
              </a:rPr>
              <a:t>Regierungen</a:t>
            </a:r>
            <a:r>
              <a:rPr sz="2000" spc="-35" dirty="0">
                <a:latin typeface="Times New Roman"/>
                <a:cs typeface="Times New Roman"/>
              </a:rPr>
              <a:t> </a:t>
            </a:r>
            <a:r>
              <a:rPr sz="2000" dirty="0">
                <a:latin typeface="Times New Roman"/>
                <a:cs typeface="Times New Roman"/>
              </a:rPr>
              <a:t>das</a:t>
            </a:r>
            <a:r>
              <a:rPr sz="2000" spc="-5" dirty="0">
                <a:latin typeface="Times New Roman"/>
                <a:cs typeface="Times New Roman"/>
              </a:rPr>
              <a:t> Departementalprinzip</a:t>
            </a:r>
            <a:r>
              <a:rPr sz="2000" spc="-35" dirty="0">
                <a:latin typeface="Times New Roman"/>
                <a:cs typeface="Times New Roman"/>
              </a:rPr>
              <a:t> </a:t>
            </a:r>
            <a:r>
              <a:rPr sz="2000" dirty="0">
                <a:latin typeface="Times New Roman"/>
                <a:cs typeface="Times New Roman"/>
              </a:rPr>
              <a:t>hoch</a:t>
            </a:r>
            <a:r>
              <a:rPr sz="2000" spc="-10" dirty="0">
                <a:latin typeface="Times New Roman"/>
                <a:cs typeface="Times New Roman"/>
              </a:rPr>
              <a:t> </a:t>
            </a:r>
            <a:r>
              <a:rPr sz="2000" dirty="0">
                <a:latin typeface="Times New Roman"/>
                <a:cs typeface="Times New Roman"/>
              </a:rPr>
              <a:t>halten, desto</a:t>
            </a:r>
            <a:r>
              <a:rPr sz="2000" spc="-5" dirty="0">
                <a:latin typeface="Times New Roman"/>
                <a:cs typeface="Times New Roman"/>
              </a:rPr>
              <a:t> </a:t>
            </a:r>
            <a:r>
              <a:rPr sz="2000" dirty="0">
                <a:latin typeface="Times New Roman"/>
                <a:cs typeface="Times New Roman"/>
              </a:rPr>
              <a:t>eher</a:t>
            </a:r>
            <a:r>
              <a:rPr sz="2000" spc="-5" dirty="0">
                <a:latin typeface="Times New Roman"/>
                <a:cs typeface="Times New Roman"/>
              </a:rPr>
              <a:t> </a:t>
            </a:r>
            <a:r>
              <a:rPr sz="2000" dirty="0">
                <a:latin typeface="Times New Roman"/>
                <a:cs typeface="Times New Roman"/>
              </a:rPr>
              <a:t>wird </a:t>
            </a:r>
            <a:r>
              <a:rPr sz="2000" spc="-484" dirty="0">
                <a:latin typeface="Times New Roman"/>
                <a:cs typeface="Times New Roman"/>
              </a:rPr>
              <a:t> </a:t>
            </a:r>
            <a:r>
              <a:rPr sz="2000" spc="-5" dirty="0">
                <a:latin typeface="Times New Roman"/>
                <a:cs typeface="Times New Roman"/>
              </a:rPr>
              <a:t>zentralisiert.</a:t>
            </a:r>
            <a:endParaRPr sz="2000">
              <a:latin typeface="Times New Roman"/>
              <a:cs typeface="Times New Roman"/>
            </a:endParaRPr>
          </a:p>
          <a:p>
            <a:pPr>
              <a:lnSpc>
                <a:spcPct val="100000"/>
              </a:lnSpc>
              <a:spcBef>
                <a:spcPts val="40"/>
              </a:spcBef>
              <a:buFont typeface="Wingdings"/>
              <a:buChar char=""/>
            </a:pPr>
            <a:endParaRPr sz="2400">
              <a:latin typeface="Times New Roman"/>
              <a:cs typeface="Times New Roman"/>
            </a:endParaRPr>
          </a:p>
          <a:p>
            <a:pPr marL="355600" indent="-342900">
              <a:lnSpc>
                <a:spcPts val="2205"/>
              </a:lnSpc>
              <a:buFont typeface="Wingdings"/>
              <a:buChar char=""/>
              <a:tabLst>
                <a:tab pos="354965" algn="l"/>
                <a:tab pos="355600" algn="l"/>
              </a:tabLst>
            </a:pPr>
            <a:r>
              <a:rPr sz="2000" dirty="0">
                <a:latin typeface="Times New Roman"/>
                <a:cs typeface="Times New Roman"/>
              </a:rPr>
              <a:t>Je</a:t>
            </a:r>
            <a:r>
              <a:rPr sz="2000" spc="-10" dirty="0">
                <a:latin typeface="Times New Roman"/>
                <a:cs typeface="Times New Roman"/>
              </a:rPr>
              <a:t> </a:t>
            </a:r>
            <a:r>
              <a:rPr sz="2000" dirty="0">
                <a:latin typeface="Times New Roman"/>
                <a:cs typeface="Times New Roman"/>
              </a:rPr>
              <a:t>schlechter</a:t>
            </a:r>
            <a:r>
              <a:rPr sz="2000" spc="-30" dirty="0">
                <a:latin typeface="Times New Roman"/>
                <a:cs typeface="Times New Roman"/>
              </a:rPr>
              <a:t> </a:t>
            </a:r>
            <a:r>
              <a:rPr sz="2000" dirty="0">
                <a:latin typeface="Times New Roman"/>
                <a:cs typeface="Times New Roman"/>
              </a:rPr>
              <a:t>die</a:t>
            </a:r>
            <a:r>
              <a:rPr sz="2000" spc="-10" dirty="0">
                <a:latin typeface="Times New Roman"/>
                <a:cs typeface="Times New Roman"/>
              </a:rPr>
              <a:t> </a:t>
            </a:r>
            <a:r>
              <a:rPr sz="2000" dirty="0">
                <a:latin typeface="Times New Roman"/>
                <a:cs typeface="Times New Roman"/>
              </a:rPr>
              <a:t>Kantone</a:t>
            </a:r>
            <a:r>
              <a:rPr sz="2000" spc="-30" dirty="0">
                <a:latin typeface="Times New Roman"/>
                <a:cs typeface="Times New Roman"/>
              </a:rPr>
              <a:t> </a:t>
            </a:r>
            <a:r>
              <a:rPr sz="2000" dirty="0">
                <a:latin typeface="Times New Roman"/>
                <a:cs typeface="Times New Roman"/>
              </a:rPr>
              <a:t>in</a:t>
            </a:r>
            <a:r>
              <a:rPr sz="2000" spc="-5" dirty="0">
                <a:latin typeface="Times New Roman"/>
                <a:cs typeface="Times New Roman"/>
              </a:rPr>
              <a:t> </a:t>
            </a:r>
            <a:r>
              <a:rPr sz="2000" dirty="0">
                <a:latin typeface="Times New Roman"/>
                <a:cs typeface="Times New Roman"/>
              </a:rPr>
              <a:t>der</a:t>
            </a:r>
            <a:r>
              <a:rPr sz="2000" spc="-10" dirty="0">
                <a:latin typeface="Times New Roman"/>
                <a:cs typeface="Times New Roman"/>
              </a:rPr>
              <a:t> </a:t>
            </a:r>
            <a:r>
              <a:rPr sz="2000" spc="-5" dirty="0">
                <a:latin typeface="Times New Roman"/>
                <a:cs typeface="Times New Roman"/>
              </a:rPr>
              <a:t>öffentlichen</a:t>
            </a:r>
            <a:r>
              <a:rPr sz="2000" spc="-40" dirty="0">
                <a:latin typeface="Times New Roman"/>
                <a:cs typeface="Times New Roman"/>
              </a:rPr>
              <a:t> </a:t>
            </a:r>
            <a:r>
              <a:rPr sz="2000" dirty="0">
                <a:latin typeface="Times New Roman"/>
                <a:cs typeface="Times New Roman"/>
              </a:rPr>
              <a:t>und</a:t>
            </a:r>
            <a:r>
              <a:rPr sz="2000" spc="-10" dirty="0">
                <a:latin typeface="Times New Roman"/>
                <a:cs typeface="Times New Roman"/>
              </a:rPr>
              <a:t> </a:t>
            </a:r>
            <a:r>
              <a:rPr sz="2000" spc="-5" dirty="0">
                <a:latin typeface="Times New Roman"/>
                <a:cs typeface="Times New Roman"/>
              </a:rPr>
              <a:t>medialen</a:t>
            </a:r>
            <a:r>
              <a:rPr sz="2000" spc="-35" dirty="0">
                <a:latin typeface="Times New Roman"/>
                <a:cs typeface="Times New Roman"/>
              </a:rPr>
              <a:t> </a:t>
            </a:r>
            <a:r>
              <a:rPr sz="2000" spc="-15" dirty="0">
                <a:latin typeface="Times New Roman"/>
                <a:cs typeface="Times New Roman"/>
              </a:rPr>
              <a:t>Wahrnehmung</a:t>
            </a:r>
            <a:r>
              <a:rPr sz="2000" spc="-30" dirty="0">
                <a:latin typeface="Times New Roman"/>
                <a:cs typeface="Times New Roman"/>
              </a:rPr>
              <a:t> </a:t>
            </a:r>
            <a:r>
              <a:rPr sz="2000" dirty="0">
                <a:latin typeface="Times New Roman"/>
                <a:cs typeface="Times New Roman"/>
              </a:rPr>
              <a:t>eine</a:t>
            </a:r>
            <a:endParaRPr sz="2000">
              <a:latin typeface="Times New Roman"/>
              <a:cs typeface="Times New Roman"/>
            </a:endParaRPr>
          </a:p>
          <a:p>
            <a:pPr marL="355600">
              <a:lnSpc>
                <a:spcPts val="2205"/>
              </a:lnSpc>
            </a:pPr>
            <a:r>
              <a:rPr sz="2000" dirty="0">
                <a:latin typeface="Times New Roman"/>
                <a:cs typeface="Times New Roman"/>
              </a:rPr>
              <a:t>Aufgabe</a:t>
            </a:r>
            <a:r>
              <a:rPr sz="2000" spc="-40" dirty="0">
                <a:latin typeface="Times New Roman"/>
                <a:cs typeface="Times New Roman"/>
              </a:rPr>
              <a:t> </a:t>
            </a:r>
            <a:r>
              <a:rPr sz="2000" dirty="0">
                <a:latin typeface="Times New Roman"/>
                <a:cs typeface="Times New Roman"/>
              </a:rPr>
              <a:t>erfüllen,</a:t>
            </a:r>
            <a:r>
              <a:rPr sz="2000" spc="-35" dirty="0">
                <a:latin typeface="Times New Roman"/>
                <a:cs typeface="Times New Roman"/>
              </a:rPr>
              <a:t> </a:t>
            </a:r>
            <a:r>
              <a:rPr sz="2000" dirty="0">
                <a:latin typeface="Times New Roman"/>
                <a:cs typeface="Times New Roman"/>
              </a:rPr>
              <a:t>desto</a:t>
            </a:r>
            <a:r>
              <a:rPr sz="2000" spc="-40" dirty="0">
                <a:latin typeface="Times New Roman"/>
                <a:cs typeface="Times New Roman"/>
              </a:rPr>
              <a:t> </a:t>
            </a:r>
            <a:r>
              <a:rPr sz="2000" dirty="0">
                <a:latin typeface="Times New Roman"/>
                <a:cs typeface="Times New Roman"/>
              </a:rPr>
              <a:t>eher</a:t>
            </a:r>
            <a:r>
              <a:rPr sz="2000" spc="-20" dirty="0">
                <a:latin typeface="Times New Roman"/>
                <a:cs typeface="Times New Roman"/>
              </a:rPr>
              <a:t> </a:t>
            </a:r>
            <a:r>
              <a:rPr sz="2000" dirty="0">
                <a:latin typeface="Times New Roman"/>
                <a:cs typeface="Times New Roman"/>
              </a:rPr>
              <a:t>wird</a:t>
            </a:r>
            <a:r>
              <a:rPr sz="2000" spc="-25" dirty="0">
                <a:latin typeface="Times New Roman"/>
                <a:cs typeface="Times New Roman"/>
              </a:rPr>
              <a:t> </a:t>
            </a:r>
            <a:r>
              <a:rPr sz="2000" dirty="0">
                <a:latin typeface="Times New Roman"/>
                <a:cs typeface="Times New Roman"/>
              </a:rPr>
              <a:t>zentralisiert.</a:t>
            </a:r>
            <a:endParaRPr sz="200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53625"/>
            <a:ext cx="8451698" cy="951543"/>
          </a:xfrm>
          <a:prstGeom prst="rect">
            <a:avLst/>
          </a:prstGeom>
        </p:spPr>
        <p:txBody>
          <a:bodyPr vert="horz" wrap="square" lIns="0" tIns="12700" rIns="0" bIns="0" rtlCol="0">
            <a:spAutoFit/>
          </a:bodyPr>
          <a:lstStyle/>
          <a:p>
            <a:pPr marL="12700">
              <a:lnSpc>
                <a:spcPct val="100000"/>
              </a:lnSpc>
              <a:spcBef>
                <a:spcPts val="100"/>
              </a:spcBef>
            </a:pPr>
            <a:br>
              <a:rPr lang="de-CH" dirty="0"/>
            </a:br>
            <a:r>
              <a:rPr sz="2800" dirty="0"/>
              <a:t>7</a:t>
            </a:r>
            <a:r>
              <a:rPr sz="2800" spc="-40" dirty="0"/>
              <a:t> </a:t>
            </a:r>
            <a:r>
              <a:rPr sz="2800" spc="-35" dirty="0"/>
              <a:t>Treiber</a:t>
            </a:r>
            <a:r>
              <a:rPr sz="2800" spc="-40" dirty="0"/>
              <a:t> </a:t>
            </a:r>
            <a:r>
              <a:rPr sz="2800" spc="-5" dirty="0"/>
              <a:t>des</a:t>
            </a:r>
            <a:r>
              <a:rPr sz="2800" spc="25" dirty="0"/>
              <a:t> </a:t>
            </a:r>
            <a:r>
              <a:rPr sz="2800" spc="-5" dirty="0"/>
              <a:t>Zentralisierungsdrucks</a:t>
            </a:r>
            <a:r>
              <a:rPr sz="2800" spc="25" dirty="0"/>
              <a:t> </a:t>
            </a:r>
            <a:r>
              <a:rPr sz="2800" dirty="0"/>
              <a:t>-</a:t>
            </a:r>
            <a:r>
              <a:rPr sz="2800" spc="5" dirty="0"/>
              <a:t> </a:t>
            </a:r>
            <a:r>
              <a:rPr sz="2800" spc="-5" dirty="0"/>
              <a:t>Zusammenfassung</a:t>
            </a:r>
            <a:endParaRPr spc="-5"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25</a:t>
            </a:fld>
            <a:endParaRPr spc="-5" dirty="0">
              <a:solidFill>
                <a:srgbClr val="888888"/>
              </a:solidFill>
            </a:endParaRPr>
          </a:p>
        </p:txBody>
      </p:sp>
      <p:sp>
        <p:nvSpPr>
          <p:cNvPr id="3" name="object 3"/>
          <p:cNvSpPr txBox="1"/>
          <p:nvPr/>
        </p:nvSpPr>
        <p:spPr>
          <a:xfrm>
            <a:off x="311302" y="1693545"/>
            <a:ext cx="8311515" cy="2160270"/>
          </a:xfrm>
          <a:prstGeom prst="rect">
            <a:avLst/>
          </a:prstGeom>
        </p:spPr>
        <p:txBody>
          <a:bodyPr vert="horz" wrap="square" lIns="0" tIns="64769" rIns="0" bIns="0" rtlCol="0">
            <a:spAutoFit/>
          </a:bodyPr>
          <a:lstStyle/>
          <a:p>
            <a:pPr marL="355600" marR="5080" indent="-342900">
              <a:lnSpc>
                <a:spcPts val="1989"/>
              </a:lnSpc>
              <a:spcBef>
                <a:spcPts val="509"/>
              </a:spcBef>
              <a:buFont typeface="Wingdings"/>
              <a:buChar char=""/>
              <a:tabLst>
                <a:tab pos="354965" algn="l"/>
                <a:tab pos="355600" algn="l"/>
              </a:tabLst>
            </a:pPr>
            <a:r>
              <a:rPr sz="2000" dirty="0">
                <a:latin typeface="Times New Roman"/>
                <a:cs typeface="Times New Roman"/>
              </a:rPr>
              <a:t>Je</a:t>
            </a:r>
            <a:r>
              <a:rPr sz="2000" spc="-10" dirty="0">
                <a:latin typeface="Times New Roman"/>
                <a:cs typeface="Times New Roman"/>
              </a:rPr>
              <a:t> </a:t>
            </a:r>
            <a:r>
              <a:rPr sz="2000" dirty="0">
                <a:latin typeface="Times New Roman"/>
                <a:cs typeface="Times New Roman"/>
              </a:rPr>
              <a:t>stärker</a:t>
            </a:r>
            <a:r>
              <a:rPr sz="2000" spc="-25" dirty="0">
                <a:latin typeface="Times New Roman"/>
                <a:cs typeface="Times New Roman"/>
              </a:rPr>
              <a:t> </a:t>
            </a:r>
            <a:r>
              <a:rPr sz="2000" dirty="0">
                <a:latin typeface="Times New Roman"/>
                <a:cs typeface="Times New Roman"/>
              </a:rPr>
              <a:t>der</a:t>
            </a:r>
            <a:r>
              <a:rPr sz="2000" spc="-15" dirty="0">
                <a:latin typeface="Times New Roman"/>
                <a:cs typeface="Times New Roman"/>
              </a:rPr>
              <a:t> </a:t>
            </a:r>
            <a:r>
              <a:rPr sz="2000" dirty="0">
                <a:latin typeface="Times New Roman"/>
                <a:cs typeface="Times New Roman"/>
              </a:rPr>
              <a:t>Ruf</a:t>
            </a:r>
            <a:r>
              <a:rPr sz="2000" spc="5" dirty="0">
                <a:latin typeface="Times New Roman"/>
                <a:cs typeface="Times New Roman"/>
              </a:rPr>
              <a:t> </a:t>
            </a:r>
            <a:r>
              <a:rPr sz="2000" dirty="0">
                <a:latin typeface="Times New Roman"/>
                <a:cs typeface="Times New Roman"/>
              </a:rPr>
              <a:t>nach</a:t>
            </a:r>
            <a:r>
              <a:rPr sz="2000" spc="-15" dirty="0">
                <a:latin typeface="Times New Roman"/>
                <a:cs typeface="Times New Roman"/>
              </a:rPr>
              <a:t> </a:t>
            </a:r>
            <a:r>
              <a:rPr sz="2000" dirty="0">
                <a:latin typeface="Times New Roman"/>
                <a:cs typeface="Times New Roman"/>
              </a:rPr>
              <a:t>Bundessubventionen</a:t>
            </a:r>
            <a:r>
              <a:rPr sz="2000" spc="-35" dirty="0">
                <a:latin typeface="Times New Roman"/>
                <a:cs typeface="Times New Roman"/>
              </a:rPr>
              <a:t> </a:t>
            </a:r>
            <a:r>
              <a:rPr sz="2000" dirty="0">
                <a:latin typeface="Times New Roman"/>
                <a:cs typeface="Times New Roman"/>
              </a:rPr>
              <a:t>für kantonale</a:t>
            </a:r>
            <a:r>
              <a:rPr sz="2000" spc="-150" dirty="0">
                <a:latin typeface="Times New Roman"/>
                <a:cs typeface="Times New Roman"/>
              </a:rPr>
              <a:t> </a:t>
            </a:r>
            <a:r>
              <a:rPr sz="2000" dirty="0">
                <a:latin typeface="Times New Roman"/>
                <a:cs typeface="Times New Roman"/>
              </a:rPr>
              <a:t>Aufgaben</a:t>
            </a:r>
            <a:r>
              <a:rPr sz="2000" spc="-30" dirty="0">
                <a:latin typeface="Times New Roman"/>
                <a:cs typeface="Times New Roman"/>
              </a:rPr>
              <a:t> </a:t>
            </a:r>
            <a:r>
              <a:rPr sz="2000" spc="-5" dirty="0">
                <a:latin typeface="Times New Roman"/>
                <a:cs typeface="Times New Roman"/>
              </a:rPr>
              <a:t>ist,</a:t>
            </a:r>
            <a:r>
              <a:rPr sz="2000" spc="5" dirty="0">
                <a:latin typeface="Times New Roman"/>
                <a:cs typeface="Times New Roman"/>
              </a:rPr>
              <a:t> </a:t>
            </a:r>
            <a:r>
              <a:rPr sz="2000" spc="-5" dirty="0">
                <a:latin typeface="Times New Roman"/>
                <a:cs typeface="Times New Roman"/>
              </a:rPr>
              <a:t>desto </a:t>
            </a:r>
            <a:r>
              <a:rPr sz="2000" spc="-484" dirty="0">
                <a:latin typeface="Times New Roman"/>
                <a:cs typeface="Times New Roman"/>
              </a:rPr>
              <a:t> </a:t>
            </a:r>
            <a:r>
              <a:rPr sz="2000" dirty="0">
                <a:latin typeface="Times New Roman"/>
                <a:cs typeface="Times New Roman"/>
              </a:rPr>
              <a:t>eher</a:t>
            </a:r>
            <a:r>
              <a:rPr sz="2000" spc="-20" dirty="0">
                <a:latin typeface="Times New Roman"/>
                <a:cs typeface="Times New Roman"/>
              </a:rPr>
              <a:t> </a:t>
            </a:r>
            <a:r>
              <a:rPr sz="2000" dirty="0">
                <a:latin typeface="Times New Roman"/>
                <a:cs typeface="Times New Roman"/>
              </a:rPr>
              <a:t>wird</a:t>
            </a:r>
            <a:r>
              <a:rPr sz="2000" spc="-15" dirty="0">
                <a:latin typeface="Times New Roman"/>
                <a:cs typeface="Times New Roman"/>
              </a:rPr>
              <a:t> </a:t>
            </a:r>
            <a:r>
              <a:rPr sz="2000" spc="-5" dirty="0">
                <a:latin typeface="Times New Roman"/>
                <a:cs typeface="Times New Roman"/>
              </a:rPr>
              <a:t>zentralisiert.</a:t>
            </a:r>
            <a:endParaRPr sz="2000">
              <a:latin typeface="Times New Roman"/>
              <a:cs typeface="Times New Roman"/>
            </a:endParaRPr>
          </a:p>
          <a:p>
            <a:pPr>
              <a:lnSpc>
                <a:spcPct val="100000"/>
              </a:lnSpc>
              <a:spcBef>
                <a:spcPts val="55"/>
              </a:spcBef>
              <a:buFont typeface="Wingdings"/>
              <a:buChar char=""/>
            </a:pPr>
            <a:endParaRPr sz="2400">
              <a:latin typeface="Times New Roman"/>
              <a:cs typeface="Times New Roman"/>
            </a:endParaRPr>
          </a:p>
          <a:p>
            <a:pPr marL="355600" indent="-342900">
              <a:lnSpc>
                <a:spcPct val="100000"/>
              </a:lnSpc>
              <a:buFont typeface="Wingdings"/>
              <a:buChar char=""/>
              <a:tabLst>
                <a:tab pos="354965" algn="l"/>
                <a:tab pos="355600" algn="l"/>
              </a:tabLst>
            </a:pPr>
            <a:r>
              <a:rPr sz="2000" dirty="0">
                <a:latin typeface="Times New Roman"/>
                <a:cs typeface="Times New Roman"/>
              </a:rPr>
              <a:t>Je</a:t>
            </a:r>
            <a:r>
              <a:rPr sz="2000" spc="-10" dirty="0">
                <a:latin typeface="Times New Roman"/>
                <a:cs typeface="Times New Roman"/>
              </a:rPr>
              <a:t> </a:t>
            </a:r>
            <a:r>
              <a:rPr sz="2000" dirty="0">
                <a:latin typeface="Times New Roman"/>
                <a:cs typeface="Times New Roman"/>
              </a:rPr>
              <a:t>aufgeregter</a:t>
            </a:r>
            <a:r>
              <a:rPr sz="2000" spc="-40" dirty="0">
                <a:latin typeface="Times New Roman"/>
                <a:cs typeface="Times New Roman"/>
              </a:rPr>
              <a:t> </a:t>
            </a:r>
            <a:r>
              <a:rPr sz="2000" spc="5" dirty="0">
                <a:latin typeface="Times New Roman"/>
                <a:cs typeface="Times New Roman"/>
              </a:rPr>
              <a:t>und</a:t>
            </a:r>
            <a:r>
              <a:rPr sz="2000" spc="-15" dirty="0">
                <a:latin typeface="Times New Roman"/>
                <a:cs typeface="Times New Roman"/>
              </a:rPr>
              <a:t> </a:t>
            </a:r>
            <a:r>
              <a:rPr sz="2000" dirty="0">
                <a:latin typeface="Times New Roman"/>
                <a:cs typeface="Times New Roman"/>
              </a:rPr>
              <a:t>hektischer</a:t>
            </a:r>
            <a:r>
              <a:rPr sz="2000" spc="-40" dirty="0">
                <a:latin typeface="Times New Roman"/>
                <a:cs typeface="Times New Roman"/>
              </a:rPr>
              <a:t> </a:t>
            </a:r>
            <a:r>
              <a:rPr sz="2000" spc="-5" dirty="0">
                <a:latin typeface="Times New Roman"/>
                <a:cs typeface="Times New Roman"/>
              </a:rPr>
              <a:t>politisiert</a:t>
            </a:r>
            <a:r>
              <a:rPr sz="2000" spc="-40" dirty="0">
                <a:latin typeface="Times New Roman"/>
                <a:cs typeface="Times New Roman"/>
              </a:rPr>
              <a:t> </a:t>
            </a:r>
            <a:r>
              <a:rPr sz="2000" dirty="0">
                <a:latin typeface="Times New Roman"/>
                <a:cs typeface="Times New Roman"/>
              </a:rPr>
              <a:t>wird,</a:t>
            </a:r>
            <a:r>
              <a:rPr sz="2000" spc="-30" dirty="0">
                <a:latin typeface="Times New Roman"/>
                <a:cs typeface="Times New Roman"/>
              </a:rPr>
              <a:t> </a:t>
            </a:r>
            <a:r>
              <a:rPr sz="2000" dirty="0">
                <a:latin typeface="Times New Roman"/>
                <a:cs typeface="Times New Roman"/>
              </a:rPr>
              <a:t>desto</a:t>
            </a:r>
            <a:r>
              <a:rPr sz="2000" spc="-15" dirty="0">
                <a:latin typeface="Times New Roman"/>
                <a:cs typeface="Times New Roman"/>
              </a:rPr>
              <a:t> </a:t>
            </a:r>
            <a:r>
              <a:rPr sz="2000" dirty="0">
                <a:latin typeface="Times New Roman"/>
                <a:cs typeface="Times New Roman"/>
              </a:rPr>
              <a:t>eher</a:t>
            </a:r>
            <a:r>
              <a:rPr sz="2000" spc="10" dirty="0">
                <a:latin typeface="Times New Roman"/>
                <a:cs typeface="Times New Roman"/>
              </a:rPr>
              <a:t> </a:t>
            </a:r>
            <a:r>
              <a:rPr sz="2000" dirty="0">
                <a:latin typeface="Times New Roman"/>
                <a:cs typeface="Times New Roman"/>
              </a:rPr>
              <a:t>wird</a:t>
            </a:r>
            <a:r>
              <a:rPr sz="2000" spc="-15" dirty="0">
                <a:latin typeface="Times New Roman"/>
                <a:cs typeface="Times New Roman"/>
              </a:rPr>
              <a:t> </a:t>
            </a:r>
            <a:r>
              <a:rPr sz="2000" dirty="0">
                <a:latin typeface="Times New Roman"/>
                <a:cs typeface="Times New Roman"/>
              </a:rPr>
              <a:t>zentralisiert.</a:t>
            </a:r>
            <a:endParaRPr sz="2000">
              <a:latin typeface="Times New Roman"/>
              <a:cs typeface="Times New Roman"/>
            </a:endParaRPr>
          </a:p>
          <a:p>
            <a:pPr>
              <a:lnSpc>
                <a:spcPct val="100000"/>
              </a:lnSpc>
              <a:spcBef>
                <a:spcPts val="35"/>
              </a:spcBef>
              <a:buFont typeface="Wingdings"/>
              <a:buChar char=""/>
            </a:pPr>
            <a:endParaRPr sz="2750">
              <a:latin typeface="Times New Roman"/>
              <a:cs typeface="Times New Roman"/>
            </a:endParaRPr>
          </a:p>
          <a:p>
            <a:pPr marL="355600" marR="215265" indent="-342900">
              <a:lnSpc>
                <a:spcPts val="2000"/>
              </a:lnSpc>
              <a:buFont typeface="Wingdings"/>
              <a:buChar char=""/>
              <a:tabLst>
                <a:tab pos="354965" algn="l"/>
                <a:tab pos="355600" algn="l"/>
              </a:tabLst>
            </a:pPr>
            <a:r>
              <a:rPr sz="2000" dirty="0">
                <a:latin typeface="Times New Roman"/>
                <a:cs typeface="Times New Roman"/>
              </a:rPr>
              <a:t>Je</a:t>
            </a:r>
            <a:r>
              <a:rPr sz="2000" spc="-15" dirty="0">
                <a:latin typeface="Times New Roman"/>
                <a:cs typeface="Times New Roman"/>
              </a:rPr>
              <a:t> </a:t>
            </a:r>
            <a:r>
              <a:rPr sz="2000" dirty="0">
                <a:latin typeface="Times New Roman"/>
                <a:cs typeface="Times New Roman"/>
              </a:rPr>
              <a:t>stärker</a:t>
            </a:r>
            <a:r>
              <a:rPr sz="2000" spc="-30" dirty="0">
                <a:latin typeface="Times New Roman"/>
                <a:cs typeface="Times New Roman"/>
              </a:rPr>
              <a:t> </a:t>
            </a:r>
            <a:r>
              <a:rPr sz="2000" dirty="0">
                <a:latin typeface="Times New Roman"/>
                <a:cs typeface="Times New Roman"/>
              </a:rPr>
              <a:t>der</a:t>
            </a:r>
            <a:r>
              <a:rPr sz="2000" spc="-15" dirty="0">
                <a:latin typeface="Times New Roman"/>
                <a:cs typeface="Times New Roman"/>
              </a:rPr>
              <a:t> </a:t>
            </a:r>
            <a:r>
              <a:rPr sz="2000" dirty="0">
                <a:latin typeface="Times New Roman"/>
                <a:cs typeface="Times New Roman"/>
              </a:rPr>
              <a:t>Zeitgeist</a:t>
            </a:r>
            <a:r>
              <a:rPr sz="2000" spc="-35" dirty="0">
                <a:latin typeface="Times New Roman"/>
                <a:cs typeface="Times New Roman"/>
              </a:rPr>
              <a:t> </a:t>
            </a:r>
            <a:r>
              <a:rPr sz="2000" dirty="0">
                <a:latin typeface="Times New Roman"/>
                <a:cs typeface="Times New Roman"/>
              </a:rPr>
              <a:t>das Prinzip</a:t>
            </a:r>
            <a:r>
              <a:rPr sz="2000" spc="-45" dirty="0">
                <a:latin typeface="Times New Roman"/>
                <a:cs typeface="Times New Roman"/>
              </a:rPr>
              <a:t> </a:t>
            </a:r>
            <a:r>
              <a:rPr sz="2000" dirty="0">
                <a:latin typeface="Times New Roman"/>
                <a:cs typeface="Times New Roman"/>
              </a:rPr>
              <a:t>der</a:t>
            </a:r>
            <a:r>
              <a:rPr sz="2000" spc="5" dirty="0">
                <a:latin typeface="Times New Roman"/>
                <a:cs typeface="Times New Roman"/>
              </a:rPr>
              <a:t> </a:t>
            </a:r>
            <a:r>
              <a:rPr sz="2000" dirty="0">
                <a:latin typeface="Times New Roman"/>
                <a:cs typeface="Times New Roman"/>
              </a:rPr>
              <a:t>Eigenverantwortung</a:t>
            </a:r>
            <a:r>
              <a:rPr sz="2000" spc="-35" dirty="0">
                <a:latin typeface="Times New Roman"/>
                <a:cs typeface="Times New Roman"/>
              </a:rPr>
              <a:t> </a:t>
            </a:r>
            <a:r>
              <a:rPr sz="2000" spc="-5" dirty="0">
                <a:latin typeface="Times New Roman"/>
                <a:cs typeface="Times New Roman"/>
              </a:rPr>
              <a:t>schmälert,</a:t>
            </a:r>
            <a:r>
              <a:rPr sz="2000" spc="-20" dirty="0">
                <a:latin typeface="Times New Roman"/>
                <a:cs typeface="Times New Roman"/>
              </a:rPr>
              <a:t> </a:t>
            </a:r>
            <a:r>
              <a:rPr sz="2000" dirty="0">
                <a:latin typeface="Times New Roman"/>
                <a:cs typeface="Times New Roman"/>
              </a:rPr>
              <a:t>desto </a:t>
            </a:r>
            <a:r>
              <a:rPr sz="2000" spc="-484" dirty="0">
                <a:latin typeface="Times New Roman"/>
                <a:cs typeface="Times New Roman"/>
              </a:rPr>
              <a:t> </a:t>
            </a:r>
            <a:r>
              <a:rPr sz="2000" dirty="0">
                <a:latin typeface="Times New Roman"/>
                <a:cs typeface="Times New Roman"/>
              </a:rPr>
              <a:t>eher</a:t>
            </a:r>
            <a:r>
              <a:rPr sz="2000" spc="-20" dirty="0">
                <a:latin typeface="Times New Roman"/>
                <a:cs typeface="Times New Roman"/>
              </a:rPr>
              <a:t> </a:t>
            </a:r>
            <a:r>
              <a:rPr sz="2000" dirty="0">
                <a:latin typeface="Times New Roman"/>
                <a:cs typeface="Times New Roman"/>
              </a:rPr>
              <a:t>wird</a:t>
            </a:r>
            <a:r>
              <a:rPr sz="2000" spc="-15" dirty="0">
                <a:latin typeface="Times New Roman"/>
                <a:cs typeface="Times New Roman"/>
              </a:rPr>
              <a:t> </a:t>
            </a:r>
            <a:r>
              <a:rPr sz="2000" spc="-5" dirty="0">
                <a:latin typeface="Times New Roman"/>
                <a:cs typeface="Times New Roman"/>
              </a:rPr>
              <a:t>zentralisiert.</a:t>
            </a:r>
            <a:endParaRPr sz="20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346012"/>
            <a:ext cx="7783830" cy="1536318"/>
          </a:xfrm>
          <a:prstGeom prst="rect">
            <a:avLst/>
          </a:prstGeom>
        </p:spPr>
        <p:txBody>
          <a:bodyPr vert="horz" wrap="square" lIns="0" tIns="12700" rIns="0" bIns="0" rtlCol="0">
            <a:spAutoFit/>
          </a:bodyPr>
          <a:lstStyle/>
          <a:p>
            <a:pPr marL="12700">
              <a:lnSpc>
                <a:spcPct val="100000"/>
              </a:lnSpc>
              <a:spcBef>
                <a:spcPts val="100"/>
              </a:spcBef>
            </a:pPr>
            <a:br>
              <a:rPr lang="de-CH" dirty="0"/>
            </a:br>
            <a:r>
              <a:rPr dirty="0" err="1"/>
              <a:t>Föderalismus</a:t>
            </a:r>
            <a:r>
              <a:rPr spc="-35" dirty="0"/>
              <a:t> </a:t>
            </a:r>
            <a:r>
              <a:rPr spc="-5" dirty="0"/>
              <a:t>Schweiz:</a:t>
            </a:r>
            <a:r>
              <a:rPr spc="-110" dirty="0"/>
              <a:t> </a:t>
            </a:r>
            <a:r>
              <a:rPr spc="-5" dirty="0"/>
              <a:t>Aus</a:t>
            </a:r>
            <a:r>
              <a:rPr spc="10" dirty="0"/>
              <a:t> </a:t>
            </a:r>
            <a:r>
              <a:rPr spc="-5" dirty="0"/>
              <a:t>der</a:t>
            </a:r>
            <a:r>
              <a:rPr spc="-55" dirty="0"/>
              <a:t> </a:t>
            </a:r>
            <a:r>
              <a:rPr spc="-5" dirty="0"/>
              <a:t>Not</a:t>
            </a:r>
            <a:r>
              <a:rPr spc="-10" dirty="0"/>
              <a:t> </a:t>
            </a:r>
            <a:r>
              <a:rPr spc="-15" dirty="0"/>
              <a:t>zu</a:t>
            </a:r>
            <a:r>
              <a:rPr spc="10" dirty="0"/>
              <a:t> </a:t>
            </a:r>
            <a:r>
              <a:rPr dirty="0"/>
              <a:t>einem</a:t>
            </a:r>
            <a:r>
              <a:rPr spc="-15" dirty="0"/>
              <a:t> </a:t>
            </a:r>
            <a:r>
              <a:rPr dirty="0"/>
              <a:t>Erfolgsmodell</a:t>
            </a: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3</a:t>
            </a:fld>
            <a:endParaRPr spc="-5" dirty="0">
              <a:solidFill>
                <a:srgbClr val="88888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324611" y="548640"/>
            <a:ext cx="8663940" cy="5184648"/>
          </a:xfrm>
          <a:prstGeom prst="rect">
            <a:avLst/>
          </a:prstGeom>
        </p:spPr>
      </p:pic>
      <p:sp>
        <p:nvSpPr>
          <p:cNvPr id="3" name="object 3"/>
          <p:cNvSpPr txBox="1">
            <a:spLocks noGrp="1"/>
          </p:cNvSpPr>
          <p:nvPr>
            <p:ph type="sldNum" sz="quarter" idx="7"/>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4</a:t>
            </a:fld>
            <a:endParaRPr spc="-5" dirty="0">
              <a:solidFill>
                <a:srgbClr val="888888"/>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226567"/>
            <a:ext cx="7415530" cy="391160"/>
          </a:xfrm>
          <a:prstGeom prst="rect">
            <a:avLst/>
          </a:prstGeom>
        </p:spPr>
        <p:txBody>
          <a:bodyPr vert="horz" wrap="square" lIns="0" tIns="12700" rIns="0" bIns="0" rtlCol="0">
            <a:spAutoFit/>
          </a:bodyPr>
          <a:lstStyle/>
          <a:p>
            <a:pPr marL="12700">
              <a:lnSpc>
                <a:spcPct val="100000"/>
              </a:lnSpc>
              <a:spcBef>
                <a:spcPts val="100"/>
              </a:spcBef>
            </a:pPr>
            <a:r>
              <a:rPr spc="-5" dirty="0"/>
              <a:t>Eine</a:t>
            </a:r>
            <a:r>
              <a:rPr spc="10" dirty="0"/>
              <a:t> </a:t>
            </a:r>
            <a:r>
              <a:rPr spc="-5" dirty="0"/>
              <a:t>Sitzung</a:t>
            </a:r>
            <a:r>
              <a:rPr spc="10" dirty="0"/>
              <a:t> </a:t>
            </a:r>
            <a:r>
              <a:rPr spc="-5" dirty="0"/>
              <a:t>der</a:t>
            </a:r>
            <a:r>
              <a:rPr spc="-40" dirty="0"/>
              <a:t> </a:t>
            </a:r>
            <a:r>
              <a:rPr spc="-5" dirty="0"/>
              <a:t>vereinigten</a:t>
            </a:r>
            <a:r>
              <a:rPr spc="-20" dirty="0"/>
              <a:t> </a:t>
            </a:r>
            <a:r>
              <a:rPr spc="-5" dirty="0"/>
              <a:t>schweizerischen</a:t>
            </a:r>
            <a:r>
              <a:rPr spc="-25" dirty="0"/>
              <a:t> </a:t>
            </a:r>
            <a:r>
              <a:rPr spc="-30" dirty="0"/>
              <a:t>Tagsatzung</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5</a:t>
            </a:fld>
            <a:endParaRPr spc="-5" dirty="0">
              <a:solidFill>
                <a:srgbClr val="888888"/>
              </a:solidFill>
            </a:endParaRPr>
          </a:p>
        </p:txBody>
      </p:sp>
      <p:pic>
        <p:nvPicPr>
          <p:cNvPr id="3" name="object 3"/>
          <p:cNvPicPr/>
          <p:nvPr/>
        </p:nvPicPr>
        <p:blipFill>
          <a:blip r:embed="rId2" cstate="print"/>
          <a:stretch>
            <a:fillRect/>
          </a:stretch>
        </p:blipFill>
        <p:spPr>
          <a:xfrm>
            <a:off x="1763267" y="1616922"/>
            <a:ext cx="5867077" cy="3941097"/>
          </a:xfrm>
          <a:prstGeom prst="rect">
            <a:avLst/>
          </a:prstGeom>
        </p:spPr>
      </p:pic>
      <p:sp>
        <p:nvSpPr>
          <p:cNvPr id="4" name="object 4"/>
          <p:cNvSpPr txBox="1"/>
          <p:nvPr/>
        </p:nvSpPr>
        <p:spPr>
          <a:xfrm>
            <a:off x="2550922" y="5671210"/>
            <a:ext cx="459613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(Quelle:</a:t>
            </a:r>
            <a:r>
              <a:rPr sz="1200" spc="35" dirty="0">
                <a:latin typeface="Times New Roman"/>
                <a:cs typeface="Times New Roman"/>
              </a:rPr>
              <a:t> </a:t>
            </a:r>
            <a:r>
              <a:rPr sz="1200" spc="-5" dirty="0">
                <a:latin typeface="Times New Roman"/>
                <a:cs typeface="Times New Roman"/>
              </a:rPr>
              <a:t>Zentralbibliothek</a:t>
            </a:r>
            <a:r>
              <a:rPr sz="1200" spc="70" dirty="0">
                <a:latin typeface="Times New Roman"/>
                <a:cs typeface="Times New Roman"/>
              </a:rPr>
              <a:t> </a:t>
            </a:r>
            <a:r>
              <a:rPr sz="1200" spc="-5" dirty="0">
                <a:latin typeface="Times New Roman"/>
                <a:cs typeface="Times New Roman"/>
              </a:rPr>
              <a:t>Zürich,</a:t>
            </a:r>
            <a:r>
              <a:rPr sz="1200" spc="45" dirty="0">
                <a:latin typeface="Times New Roman"/>
                <a:cs typeface="Times New Roman"/>
              </a:rPr>
              <a:t> </a:t>
            </a:r>
            <a:r>
              <a:rPr sz="1200" spc="-5" dirty="0">
                <a:latin typeface="Times New Roman"/>
                <a:cs typeface="Times New Roman"/>
              </a:rPr>
              <a:t>Graphische</a:t>
            </a:r>
            <a:r>
              <a:rPr sz="1200" spc="30" dirty="0">
                <a:latin typeface="Times New Roman"/>
                <a:cs typeface="Times New Roman"/>
              </a:rPr>
              <a:t> </a:t>
            </a:r>
            <a:r>
              <a:rPr sz="1200" spc="-5" dirty="0">
                <a:latin typeface="Times New Roman"/>
                <a:cs typeface="Times New Roman"/>
              </a:rPr>
              <a:t>Sammlung</a:t>
            </a:r>
            <a:r>
              <a:rPr sz="1200" spc="10" dirty="0">
                <a:latin typeface="Times New Roman"/>
                <a:cs typeface="Times New Roman"/>
              </a:rPr>
              <a:t> </a:t>
            </a:r>
            <a:r>
              <a:rPr sz="1200" dirty="0">
                <a:latin typeface="Times New Roman"/>
                <a:cs typeface="Times New Roman"/>
              </a:rPr>
              <a:t>und</a:t>
            </a:r>
            <a:r>
              <a:rPr sz="1200" spc="15" dirty="0">
                <a:latin typeface="Times New Roman"/>
                <a:cs typeface="Times New Roman"/>
              </a:rPr>
              <a:t> </a:t>
            </a:r>
            <a:r>
              <a:rPr sz="1200" spc="-5" dirty="0">
                <a:latin typeface="Times New Roman"/>
                <a:cs typeface="Times New Roman"/>
              </a:rPr>
              <a:t>Fotoarchiv).</a:t>
            </a:r>
            <a:endParaRPr sz="120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98393"/>
            <a:ext cx="8204048" cy="1305486"/>
          </a:xfrm>
          <a:prstGeom prst="rect">
            <a:avLst/>
          </a:prstGeom>
        </p:spPr>
        <p:txBody>
          <a:bodyPr vert="horz" wrap="square" lIns="0" tIns="12700" rIns="0" bIns="0" rtlCol="0">
            <a:spAutoFit/>
          </a:bodyPr>
          <a:lstStyle/>
          <a:p>
            <a:pPr marL="12700">
              <a:lnSpc>
                <a:spcPct val="100000"/>
              </a:lnSpc>
              <a:spcBef>
                <a:spcPts val="100"/>
              </a:spcBef>
            </a:pPr>
            <a:r>
              <a:rPr sz="2800" b="1" spc="-80" dirty="0"/>
              <a:t>Von</a:t>
            </a:r>
            <a:r>
              <a:rPr sz="2800" b="1" spc="-5" dirty="0"/>
              <a:t> der</a:t>
            </a:r>
            <a:r>
              <a:rPr sz="2800" b="1" spc="-50" dirty="0"/>
              <a:t> </a:t>
            </a:r>
            <a:r>
              <a:rPr sz="2800" b="1" dirty="0"/>
              <a:t>Helvetik</a:t>
            </a:r>
            <a:r>
              <a:rPr sz="2800" b="1" spc="-35" dirty="0"/>
              <a:t> </a:t>
            </a:r>
            <a:r>
              <a:rPr sz="2800" b="1" spc="-5" dirty="0"/>
              <a:t>bis</a:t>
            </a:r>
            <a:r>
              <a:rPr sz="2800" b="1" spc="-20" dirty="0"/>
              <a:t> </a:t>
            </a:r>
            <a:r>
              <a:rPr sz="2800" b="1" spc="-10" dirty="0" err="1"/>
              <a:t>zur</a:t>
            </a:r>
            <a:r>
              <a:rPr sz="2800" b="1" spc="-40" dirty="0"/>
              <a:t> </a:t>
            </a:r>
            <a:r>
              <a:rPr sz="2800" b="1" spc="-65" dirty="0"/>
              <a:t>NFA</a:t>
            </a:r>
            <a:r>
              <a:rPr lang="de-CH" sz="2800" b="1" spc="-65" dirty="0"/>
              <a:t> (Neugestaltung Finanzausgleich/Aufgabenteilung) und zur OECD – Steuerreform </a:t>
            </a:r>
            <a:endParaRPr sz="2800" b="1" spc="-65" dirty="0"/>
          </a:p>
        </p:txBody>
      </p:sp>
      <p:sp>
        <p:nvSpPr>
          <p:cNvPr id="7" name="object 7"/>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6</a:t>
            </a:fld>
            <a:endParaRPr spc="-5" dirty="0">
              <a:solidFill>
                <a:srgbClr val="888888"/>
              </a:solidFill>
            </a:endParaRPr>
          </a:p>
        </p:txBody>
      </p:sp>
      <p:sp>
        <p:nvSpPr>
          <p:cNvPr id="3" name="object 3"/>
          <p:cNvSpPr txBox="1"/>
          <p:nvPr/>
        </p:nvSpPr>
        <p:spPr>
          <a:xfrm>
            <a:off x="311302" y="1461363"/>
            <a:ext cx="8444865" cy="4622800"/>
          </a:xfrm>
          <a:prstGeom prst="rect">
            <a:avLst/>
          </a:prstGeom>
        </p:spPr>
        <p:txBody>
          <a:bodyPr vert="horz" wrap="square" lIns="0" tIns="36830" rIns="0" bIns="0" rtlCol="0">
            <a:spAutoFit/>
          </a:bodyPr>
          <a:lstStyle/>
          <a:p>
            <a:pPr marL="355600" indent="-342900">
              <a:lnSpc>
                <a:spcPct val="100000"/>
              </a:lnSpc>
              <a:spcBef>
                <a:spcPts val="290"/>
              </a:spcBef>
              <a:buFont typeface="Wingdings"/>
              <a:buChar char=""/>
              <a:tabLst>
                <a:tab pos="354965" algn="l"/>
                <a:tab pos="355600" algn="l"/>
              </a:tabLst>
            </a:pPr>
            <a:r>
              <a:rPr sz="2000" dirty="0">
                <a:latin typeface="Times New Roman"/>
                <a:cs typeface="Times New Roman"/>
              </a:rPr>
              <a:t>Einheitsstaat</a:t>
            </a:r>
            <a:r>
              <a:rPr sz="2000" spc="-45" dirty="0">
                <a:latin typeface="Times New Roman"/>
                <a:cs typeface="Times New Roman"/>
              </a:rPr>
              <a:t> </a:t>
            </a:r>
            <a:r>
              <a:rPr sz="2000" dirty="0">
                <a:latin typeface="Times New Roman"/>
                <a:cs typeface="Times New Roman"/>
              </a:rPr>
              <a:t>unter</a:t>
            </a:r>
            <a:r>
              <a:rPr sz="2000" spc="-35" dirty="0">
                <a:latin typeface="Times New Roman"/>
                <a:cs typeface="Times New Roman"/>
              </a:rPr>
              <a:t> </a:t>
            </a:r>
            <a:r>
              <a:rPr sz="2000" dirty="0">
                <a:latin typeface="Times New Roman"/>
                <a:cs typeface="Times New Roman"/>
              </a:rPr>
              <a:t>Napoleon</a:t>
            </a:r>
            <a:r>
              <a:rPr sz="2000" spc="-30" dirty="0">
                <a:latin typeface="Times New Roman"/>
                <a:cs typeface="Times New Roman"/>
              </a:rPr>
              <a:t> </a:t>
            </a:r>
            <a:r>
              <a:rPr sz="2000" dirty="0">
                <a:latin typeface="Times New Roman"/>
                <a:cs typeface="Times New Roman"/>
              </a:rPr>
              <a:t>(Helvetik</a:t>
            </a:r>
            <a:r>
              <a:rPr sz="2000" spc="-50" dirty="0">
                <a:latin typeface="Times New Roman"/>
                <a:cs typeface="Times New Roman"/>
              </a:rPr>
              <a:t> </a:t>
            </a:r>
            <a:r>
              <a:rPr sz="2000" spc="5" dirty="0">
                <a:latin typeface="Times New Roman"/>
                <a:cs typeface="Times New Roman"/>
              </a:rPr>
              <a:t>von</a:t>
            </a:r>
            <a:r>
              <a:rPr sz="2000" spc="-25" dirty="0">
                <a:latin typeface="Times New Roman"/>
                <a:cs typeface="Times New Roman"/>
              </a:rPr>
              <a:t> </a:t>
            </a:r>
            <a:r>
              <a:rPr sz="2000" dirty="0">
                <a:latin typeface="Times New Roman"/>
                <a:cs typeface="Times New Roman"/>
              </a:rPr>
              <a:t>1798</a:t>
            </a:r>
            <a:r>
              <a:rPr sz="2000" spc="-15" dirty="0">
                <a:latin typeface="Times New Roman"/>
                <a:cs typeface="Times New Roman"/>
              </a:rPr>
              <a:t> </a:t>
            </a:r>
            <a:r>
              <a:rPr sz="2000" spc="5" dirty="0">
                <a:latin typeface="Times New Roman"/>
                <a:cs typeface="Times New Roman"/>
              </a:rPr>
              <a:t>-1803)</a:t>
            </a:r>
            <a:endParaRPr sz="2000" dirty="0">
              <a:latin typeface="Times New Roman"/>
              <a:cs typeface="Times New Roman"/>
            </a:endParaRPr>
          </a:p>
          <a:p>
            <a:pPr marL="355600" indent="-342900">
              <a:lnSpc>
                <a:spcPct val="100000"/>
              </a:lnSpc>
              <a:spcBef>
                <a:spcPts val="190"/>
              </a:spcBef>
              <a:buFont typeface="Wingdings"/>
              <a:buChar char=""/>
              <a:tabLst>
                <a:tab pos="354965" algn="l"/>
                <a:tab pos="355600" algn="l"/>
              </a:tabLst>
            </a:pPr>
            <a:r>
              <a:rPr sz="2000" dirty="0">
                <a:latin typeface="Times New Roman"/>
                <a:cs typeface="Times New Roman"/>
              </a:rPr>
              <a:t>Unitarier</a:t>
            </a:r>
            <a:r>
              <a:rPr sz="2000" spc="-45" dirty="0">
                <a:latin typeface="Times New Roman"/>
                <a:cs typeface="Times New Roman"/>
              </a:rPr>
              <a:t> </a:t>
            </a:r>
            <a:r>
              <a:rPr sz="2000" dirty="0">
                <a:latin typeface="Times New Roman"/>
                <a:cs typeface="Times New Roman"/>
              </a:rPr>
              <a:t>vs.</a:t>
            </a:r>
            <a:r>
              <a:rPr sz="2000" spc="-30" dirty="0">
                <a:latin typeface="Times New Roman"/>
                <a:cs typeface="Times New Roman"/>
              </a:rPr>
              <a:t> </a:t>
            </a:r>
            <a:r>
              <a:rPr sz="2000" spc="-5" dirty="0">
                <a:latin typeface="Times New Roman"/>
                <a:cs typeface="Times New Roman"/>
              </a:rPr>
              <a:t>Föderalisten</a:t>
            </a:r>
            <a:endParaRPr sz="2000" dirty="0">
              <a:latin typeface="Times New Roman"/>
              <a:cs typeface="Times New Roman"/>
            </a:endParaRPr>
          </a:p>
          <a:p>
            <a:pPr marL="355600" indent="-342900">
              <a:lnSpc>
                <a:spcPct val="100000"/>
              </a:lnSpc>
              <a:spcBef>
                <a:spcPts val="204"/>
              </a:spcBef>
              <a:buFont typeface="Wingdings"/>
              <a:buChar char=""/>
              <a:tabLst>
                <a:tab pos="354965" algn="l"/>
                <a:tab pos="355600" algn="l"/>
                <a:tab pos="3429635" algn="l"/>
              </a:tabLst>
            </a:pPr>
            <a:r>
              <a:rPr sz="2000" spc="-5" dirty="0">
                <a:latin typeface="Times New Roman"/>
                <a:cs typeface="Times New Roman"/>
              </a:rPr>
              <a:t>Mediationsakte</a:t>
            </a:r>
            <a:r>
              <a:rPr sz="2000" spc="-15" dirty="0">
                <a:latin typeface="Times New Roman"/>
                <a:cs typeface="Times New Roman"/>
              </a:rPr>
              <a:t> </a:t>
            </a:r>
            <a:r>
              <a:rPr sz="2000" dirty="0">
                <a:latin typeface="Times New Roman"/>
                <a:cs typeface="Times New Roman"/>
              </a:rPr>
              <a:t>(1803)	</a:t>
            </a:r>
            <a:r>
              <a:rPr sz="2000" spc="-5" dirty="0">
                <a:latin typeface="Times New Roman"/>
                <a:cs typeface="Times New Roman"/>
              </a:rPr>
              <a:t>ein</a:t>
            </a:r>
            <a:r>
              <a:rPr sz="2000" dirty="0">
                <a:latin typeface="Times New Roman"/>
                <a:cs typeface="Times New Roman"/>
              </a:rPr>
              <a:t> </a:t>
            </a:r>
            <a:r>
              <a:rPr sz="2000" spc="-5" dirty="0">
                <a:latin typeface="Times New Roman"/>
                <a:cs typeface="Times New Roman"/>
              </a:rPr>
              <a:t>austarierter</a:t>
            </a:r>
            <a:r>
              <a:rPr sz="2000" spc="-45" dirty="0">
                <a:latin typeface="Times New Roman"/>
                <a:cs typeface="Times New Roman"/>
              </a:rPr>
              <a:t> </a:t>
            </a:r>
            <a:r>
              <a:rPr sz="2000" spc="-5" dirty="0">
                <a:latin typeface="Times New Roman"/>
                <a:cs typeface="Times New Roman"/>
              </a:rPr>
              <a:t>Kompromiss</a:t>
            </a:r>
            <a:endParaRPr sz="2000" dirty="0">
              <a:latin typeface="Times New Roman"/>
              <a:cs typeface="Times New Roman"/>
            </a:endParaRPr>
          </a:p>
          <a:p>
            <a:pPr marL="355600" marR="245745" indent="-342900">
              <a:lnSpc>
                <a:spcPct val="90000"/>
              </a:lnSpc>
              <a:spcBef>
                <a:spcPts val="445"/>
              </a:spcBef>
              <a:buFont typeface="Wingdings"/>
              <a:buChar char=""/>
              <a:tabLst>
                <a:tab pos="354965" algn="l"/>
                <a:tab pos="355600" algn="l"/>
              </a:tabLst>
            </a:pPr>
            <a:r>
              <a:rPr sz="2000" dirty="0">
                <a:latin typeface="Times New Roman"/>
                <a:cs typeface="Times New Roman"/>
              </a:rPr>
              <a:t>Napoleon begründete die </a:t>
            </a:r>
            <a:r>
              <a:rPr sz="2000" spc="-10" dirty="0">
                <a:latin typeface="Times New Roman"/>
                <a:cs typeface="Times New Roman"/>
              </a:rPr>
              <a:t>Wiederherstellung </a:t>
            </a:r>
            <a:r>
              <a:rPr sz="2000" dirty="0">
                <a:latin typeface="Times New Roman"/>
                <a:cs typeface="Times New Roman"/>
              </a:rPr>
              <a:t>der Souveränität der Kantone </a:t>
            </a:r>
            <a:r>
              <a:rPr sz="2000" spc="5" dirty="0">
                <a:latin typeface="Times New Roman"/>
                <a:cs typeface="Times New Roman"/>
              </a:rPr>
              <a:t> </a:t>
            </a:r>
            <a:r>
              <a:rPr sz="2000" spc="-5" dirty="0">
                <a:latin typeface="Times New Roman"/>
                <a:cs typeface="Times New Roman"/>
              </a:rPr>
              <a:t>folgendermassen:</a:t>
            </a:r>
            <a:r>
              <a:rPr sz="2000" spc="-15" dirty="0">
                <a:latin typeface="Times New Roman"/>
                <a:cs typeface="Times New Roman"/>
              </a:rPr>
              <a:t> </a:t>
            </a:r>
            <a:r>
              <a:rPr sz="1600" i="1" spc="-5" dirty="0">
                <a:latin typeface="Times New Roman"/>
                <a:cs typeface="Times New Roman"/>
              </a:rPr>
              <a:t>«Je</a:t>
            </a:r>
            <a:r>
              <a:rPr sz="1600" i="1" spc="10" dirty="0">
                <a:latin typeface="Times New Roman"/>
                <a:cs typeface="Times New Roman"/>
              </a:rPr>
              <a:t> </a:t>
            </a:r>
            <a:r>
              <a:rPr sz="1600" i="1" spc="-5" dirty="0">
                <a:latin typeface="Times New Roman"/>
                <a:cs typeface="Times New Roman"/>
              </a:rPr>
              <a:t>mehr</a:t>
            </a:r>
            <a:r>
              <a:rPr sz="1600" i="1" spc="25" dirty="0">
                <a:latin typeface="Times New Roman"/>
                <a:cs typeface="Times New Roman"/>
              </a:rPr>
              <a:t> </a:t>
            </a:r>
            <a:r>
              <a:rPr sz="1600" i="1" spc="-5" dirty="0">
                <a:latin typeface="Times New Roman"/>
                <a:cs typeface="Times New Roman"/>
              </a:rPr>
              <a:t>ich</a:t>
            </a:r>
            <a:r>
              <a:rPr sz="1600" i="1" spc="25" dirty="0">
                <a:latin typeface="Times New Roman"/>
                <a:cs typeface="Times New Roman"/>
              </a:rPr>
              <a:t> </a:t>
            </a:r>
            <a:r>
              <a:rPr sz="1600" i="1" spc="-5" dirty="0">
                <a:latin typeface="Times New Roman"/>
                <a:cs typeface="Times New Roman"/>
              </a:rPr>
              <a:t>über</a:t>
            </a:r>
            <a:r>
              <a:rPr sz="1600" i="1" spc="10" dirty="0">
                <a:latin typeface="Times New Roman"/>
                <a:cs typeface="Times New Roman"/>
              </a:rPr>
              <a:t> </a:t>
            </a:r>
            <a:r>
              <a:rPr sz="1600" i="1" spc="-5" dirty="0">
                <a:latin typeface="Times New Roman"/>
                <a:cs typeface="Times New Roman"/>
              </a:rPr>
              <a:t>die</a:t>
            </a:r>
            <a:r>
              <a:rPr sz="1600" i="1" spc="20" dirty="0">
                <a:latin typeface="Times New Roman"/>
                <a:cs typeface="Times New Roman"/>
              </a:rPr>
              <a:t> </a:t>
            </a:r>
            <a:r>
              <a:rPr sz="1600" i="1" spc="-5" dirty="0">
                <a:latin typeface="Times New Roman"/>
                <a:cs typeface="Times New Roman"/>
              </a:rPr>
              <a:t>Geographie,</a:t>
            </a:r>
            <a:r>
              <a:rPr sz="1600" i="1" spc="5" dirty="0">
                <a:latin typeface="Times New Roman"/>
                <a:cs typeface="Times New Roman"/>
              </a:rPr>
              <a:t> </a:t>
            </a:r>
            <a:r>
              <a:rPr sz="1600" i="1" spc="-5" dirty="0">
                <a:latin typeface="Times New Roman"/>
                <a:cs typeface="Times New Roman"/>
              </a:rPr>
              <a:t>die</a:t>
            </a:r>
            <a:r>
              <a:rPr sz="1600" i="1" spc="45" dirty="0">
                <a:latin typeface="Times New Roman"/>
                <a:cs typeface="Times New Roman"/>
              </a:rPr>
              <a:t> </a:t>
            </a:r>
            <a:r>
              <a:rPr sz="1600" i="1" spc="-5" dirty="0">
                <a:latin typeface="Times New Roman"/>
                <a:cs typeface="Times New Roman"/>
              </a:rPr>
              <a:t>Geschichte</a:t>
            </a:r>
            <a:r>
              <a:rPr sz="1600" i="1" spc="30" dirty="0">
                <a:latin typeface="Times New Roman"/>
                <a:cs typeface="Times New Roman"/>
              </a:rPr>
              <a:t> </a:t>
            </a:r>
            <a:r>
              <a:rPr sz="1600" i="1" spc="-5" dirty="0">
                <a:latin typeface="Times New Roman"/>
                <a:cs typeface="Times New Roman"/>
              </a:rPr>
              <a:t>und</a:t>
            </a:r>
            <a:r>
              <a:rPr sz="1600" i="1" spc="10" dirty="0">
                <a:latin typeface="Times New Roman"/>
                <a:cs typeface="Times New Roman"/>
              </a:rPr>
              <a:t> </a:t>
            </a:r>
            <a:r>
              <a:rPr sz="1600" i="1" spc="-5" dirty="0">
                <a:latin typeface="Times New Roman"/>
                <a:cs typeface="Times New Roman"/>
              </a:rPr>
              <a:t>die</a:t>
            </a:r>
            <a:r>
              <a:rPr sz="1600" i="1" spc="20" dirty="0">
                <a:latin typeface="Times New Roman"/>
                <a:cs typeface="Times New Roman"/>
              </a:rPr>
              <a:t> </a:t>
            </a:r>
            <a:r>
              <a:rPr sz="1600" i="1" spc="-5" dirty="0">
                <a:latin typeface="Times New Roman"/>
                <a:cs typeface="Times New Roman"/>
              </a:rPr>
              <a:t>Gewohnheiten </a:t>
            </a:r>
            <a:r>
              <a:rPr sz="1600" i="1" spc="-385" dirty="0">
                <a:latin typeface="Times New Roman"/>
                <a:cs typeface="Times New Roman"/>
              </a:rPr>
              <a:t> </a:t>
            </a:r>
            <a:r>
              <a:rPr sz="1600" i="1" spc="-15" dirty="0">
                <a:latin typeface="Times New Roman"/>
                <a:cs typeface="Times New Roman"/>
              </a:rPr>
              <a:t>Eures</a:t>
            </a:r>
            <a:r>
              <a:rPr sz="1600" i="1" spc="15" dirty="0">
                <a:latin typeface="Times New Roman"/>
                <a:cs typeface="Times New Roman"/>
              </a:rPr>
              <a:t> </a:t>
            </a:r>
            <a:r>
              <a:rPr sz="1600" i="1" spc="-5" dirty="0">
                <a:latin typeface="Times New Roman"/>
                <a:cs typeface="Times New Roman"/>
              </a:rPr>
              <a:t>Landes</a:t>
            </a:r>
            <a:r>
              <a:rPr sz="1600" i="1" dirty="0">
                <a:latin typeface="Times New Roman"/>
                <a:cs typeface="Times New Roman"/>
              </a:rPr>
              <a:t> </a:t>
            </a:r>
            <a:r>
              <a:rPr sz="1600" i="1" spc="-5" dirty="0">
                <a:latin typeface="Times New Roman"/>
                <a:cs typeface="Times New Roman"/>
              </a:rPr>
              <a:t>studiert</a:t>
            </a:r>
            <a:r>
              <a:rPr sz="1600" i="1" spc="25" dirty="0">
                <a:latin typeface="Times New Roman"/>
                <a:cs typeface="Times New Roman"/>
              </a:rPr>
              <a:t> </a:t>
            </a:r>
            <a:r>
              <a:rPr sz="1600" i="1" spc="-5" dirty="0">
                <a:latin typeface="Times New Roman"/>
                <a:cs typeface="Times New Roman"/>
              </a:rPr>
              <a:t>habe, desto</a:t>
            </a:r>
            <a:r>
              <a:rPr sz="1600" i="1" spc="20" dirty="0">
                <a:latin typeface="Times New Roman"/>
                <a:cs typeface="Times New Roman"/>
              </a:rPr>
              <a:t> </a:t>
            </a:r>
            <a:r>
              <a:rPr sz="1600" i="1" spc="-5" dirty="0">
                <a:latin typeface="Times New Roman"/>
                <a:cs typeface="Times New Roman"/>
              </a:rPr>
              <a:t>stärker</a:t>
            </a:r>
            <a:r>
              <a:rPr sz="1600" i="1" spc="15" dirty="0">
                <a:latin typeface="Times New Roman"/>
                <a:cs typeface="Times New Roman"/>
              </a:rPr>
              <a:t> </a:t>
            </a:r>
            <a:r>
              <a:rPr sz="1600" i="1" spc="-5" dirty="0">
                <a:latin typeface="Times New Roman"/>
                <a:cs typeface="Times New Roman"/>
              </a:rPr>
              <a:t>bin</a:t>
            </a:r>
            <a:r>
              <a:rPr sz="1600" i="1" spc="20" dirty="0">
                <a:latin typeface="Times New Roman"/>
                <a:cs typeface="Times New Roman"/>
              </a:rPr>
              <a:t> </a:t>
            </a:r>
            <a:r>
              <a:rPr sz="1600" i="1" spc="-5" dirty="0">
                <a:latin typeface="Times New Roman"/>
                <a:cs typeface="Times New Roman"/>
              </a:rPr>
              <a:t>ich</a:t>
            </a:r>
            <a:r>
              <a:rPr sz="1600" i="1" spc="15" dirty="0">
                <a:latin typeface="Times New Roman"/>
                <a:cs typeface="Times New Roman"/>
              </a:rPr>
              <a:t> </a:t>
            </a:r>
            <a:r>
              <a:rPr sz="1600" i="1" dirty="0">
                <a:latin typeface="Times New Roman"/>
                <a:cs typeface="Times New Roman"/>
              </a:rPr>
              <a:t>überzeugt,</a:t>
            </a:r>
            <a:r>
              <a:rPr sz="1600" i="1" spc="-5" dirty="0">
                <a:latin typeface="Times New Roman"/>
                <a:cs typeface="Times New Roman"/>
              </a:rPr>
              <a:t> dass</a:t>
            </a:r>
            <a:r>
              <a:rPr sz="1600" i="1" spc="10" dirty="0">
                <a:latin typeface="Times New Roman"/>
                <a:cs typeface="Times New Roman"/>
              </a:rPr>
              <a:t> </a:t>
            </a:r>
            <a:r>
              <a:rPr sz="1600" i="1" spc="-5" dirty="0">
                <a:latin typeface="Times New Roman"/>
                <a:cs typeface="Times New Roman"/>
              </a:rPr>
              <a:t>es</a:t>
            </a:r>
            <a:r>
              <a:rPr sz="1600" i="1" spc="10" dirty="0">
                <a:latin typeface="Times New Roman"/>
                <a:cs typeface="Times New Roman"/>
              </a:rPr>
              <a:t> </a:t>
            </a:r>
            <a:r>
              <a:rPr sz="1600" i="1" spc="-5" dirty="0">
                <a:latin typeface="Times New Roman"/>
                <a:cs typeface="Times New Roman"/>
              </a:rPr>
              <a:t>nicht</a:t>
            </a:r>
            <a:r>
              <a:rPr sz="1600" i="1" spc="10" dirty="0">
                <a:latin typeface="Times New Roman"/>
                <a:cs typeface="Times New Roman"/>
              </a:rPr>
              <a:t> </a:t>
            </a:r>
            <a:r>
              <a:rPr sz="1600" i="1" spc="-5" dirty="0">
                <a:latin typeface="Times New Roman"/>
                <a:cs typeface="Times New Roman"/>
              </a:rPr>
              <a:t>einer</a:t>
            </a:r>
            <a:r>
              <a:rPr sz="1600" i="1" spc="15" dirty="0">
                <a:latin typeface="Times New Roman"/>
                <a:cs typeface="Times New Roman"/>
              </a:rPr>
              <a:t> </a:t>
            </a:r>
            <a:r>
              <a:rPr sz="1600" i="1" spc="-5" dirty="0">
                <a:latin typeface="Times New Roman"/>
                <a:cs typeface="Times New Roman"/>
              </a:rPr>
              <a:t>zentralen</a:t>
            </a:r>
            <a:endParaRPr sz="1600" dirty="0">
              <a:latin typeface="Times New Roman"/>
              <a:cs typeface="Times New Roman"/>
            </a:endParaRPr>
          </a:p>
          <a:p>
            <a:pPr marL="355600" marR="5080">
              <a:lnSpc>
                <a:spcPct val="104200"/>
              </a:lnSpc>
              <a:spcBef>
                <a:spcPts val="5"/>
              </a:spcBef>
            </a:pPr>
            <a:r>
              <a:rPr sz="1600" i="1" spc="-5" dirty="0">
                <a:latin typeface="Times New Roman"/>
                <a:cs typeface="Times New Roman"/>
              </a:rPr>
              <a:t>Regierung</a:t>
            </a:r>
            <a:r>
              <a:rPr sz="1600" i="1" spc="15" dirty="0">
                <a:latin typeface="Times New Roman"/>
                <a:cs typeface="Times New Roman"/>
              </a:rPr>
              <a:t> </a:t>
            </a:r>
            <a:r>
              <a:rPr sz="1600" i="1" spc="-5" dirty="0">
                <a:latin typeface="Times New Roman"/>
                <a:cs typeface="Times New Roman"/>
              </a:rPr>
              <a:t>und</a:t>
            </a:r>
            <a:r>
              <a:rPr sz="1600" i="1" spc="-10" dirty="0">
                <a:latin typeface="Times New Roman"/>
                <a:cs typeface="Times New Roman"/>
              </a:rPr>
              <a:t> </a:t>
            </a:r>
            <a:r>
              <a:rPr sz="1600" i="1" spc="-5" dirty="0">
                <a:latin typeface="Times New Roman"/>
                <a:cs typeface="Times New Roman"/>
              </a:rPr>
              <a:t>einheitlichen</a:t>
            </a:r>
            <a:r>
              <a:rPr sz="1600" i="1" spc="40" dirty="0">
                <a:latin typeface="Times New Roman"/>
                <a:cs typeface="Times New Roman"/>
              </a:rPr>
              <a:t> </a:t>
            </a:r>
            <a:r>
              <a:rPr sz="1600" i="1" spc="-5" dirty="0">
                <a:latin typeface="Times New Roman"/>
                <a:cs typeface="Times New Roman"/>
              </a:rPr>
              <a:t>Gesetzgebung</a:t>
            </a:r>
            <a:r>
              <a:rPr sz="1600" i="1" spc="5" dirty="0">
                <a:latin typeface="Times New Roman"/>
                <a:cs typeface="Times New Roman"/>
              </a:rPr>
              <a:t> </a:t>
            </a:r>
            <a:r>
              <a:rPr sz="1600" i="1" spc="-5" dirty="0">
                <a:latin typeface="Times New Roman"/>
                <a:cs typeface="Times New Roman"/>
              </a:rPr>
              <a:t>unterworfen</a:t>
            </a:r>
            <a:r>
              <a:rPr sz="1600" i="1" spc="25" dirty="0">
                <a:latin typeface="Times New Roman"/>
                <a:cs typeface="Times New Roman"/>
              </a:rPr>
              <a:t> </a:t>
            </a:r>
            <a:r>
              <a:rPr sz="1600" i="1" spc="-5" dirty="0">
                <a:latin typeface="Times New Roman"/>
                <a:cs typeface="Times New Roman"/>
              </a:rPr>
              <a:t>sein</a:t>
            </a:r>
            <a:r>
              <a:rPr sz="1600" i="1" spc="20" dirty="0">
                <a:latin typeface="Times New Roman"/>
                <a:cs typeface="Times New Roman"/>
              </a:rPr>
              <a:t> </a:t>
            </a:r>
            <a:r>
              <a:rPr sz="1600" i="1" spc="5" dirty="0">
                <a:latin typeface="Times New Roman"/>
                <a:cs typeface="Times New Roman"/>
              </a:rPr>
              <a:t>sollte.</a:t>
            </a:r>
            <a:r>
              <a:rPr sz="1600" i="1" spc="25" dirty="0">
                <a:latin typeface="Times New Roman"/>
                <a:cs typeface="Times New Roman"/>
              </a:rPr>
              <a:t> </a:t>
            </a:r>
            <a:r>
              <a:rPr sz="1600" i="1" spc="-5" dirty="0">
                <a:latin typeface="Times New Roman"/>
                <a:cs typeface="Times New Roman"/>
              </a:rPr>
              <a:t>Es</a:t>
            </a:r>
            <a:r>
              <a:rPr sz="1600" i="1" spc="10" dirty="0">
                <a:latin typeface="Times New Roman"/>
                <a:cs typeface="Times New Roman"/>
              </a:rPr>
              <a:t> </a:t>
            </a:r>
            <a:r>
              <a:rPr sz="1600" i="1" spc="-5" dirty="0">
                <a:latin typeface="Times New Roman"/>
                <a:cs typeface="Times New Roman"/>
              </a:rPr>
              <a:t>braucht</a:t>
            </a:r>
            <a:r>
              <a:rPr sz="1600" i="1" spc="5" dirty="0">
                <a:latin typeface="Times New Roman"/>
                <a:cs typeface="Times New Roman"/>
              </a:rPr>
              <a:t> </a:t>
            </a:r>
            <a:r>
              <a:rPr sz="1600" i="1" spc="-5" dirty="0">
                <a:latin typeface="Times New Roman"/>
                <a:cs typeface="Times New Roman"/>
              </a:rPr>
              <a:t>verschiedene </a:t>
            </a:r>
            <a:r>
              <a:rPr sz="1600" i="1" dirty="0">
                <a:latin typeface="Times New Roman"/>
                <a:cs typeface="Times New Roman"/>
              </a:rPr>
              <a:t> </a:t>
            </a:r>
            <a:r>
              <a:rPr sz="1600" i="1" spc="-5" dirty="0">
                <a:latin typeface="Times New Roman"/>
                <a:cs typeface="Times New Roman"/>
              </a:rPr>
              <a:t>Regierungen</a:t>
            </a:r>
            <a:r>
              <a:rPr sz="1600" i="1" spc="20" dirty="0">
                <a:latin typeface="Times New Roman"/>
                <a:cs typeface="Times New Roman"/>
              </a:rPr>
              <a:t> </a:t>
            </a:r>
            <a:r>
              <a:rPr sz="1600" i="1" spc="-5" dirty="0">
                <a:latin typeface="Times New Roman"/>
                <a:cs typeface="Times New Roman"/>
              </a:rPr>
              <a:t>in</a:t>
            </a:r>
            <a:r>
              <a:rPr sz="1600" i="1" spc="25" dirty="0">
                <a:latin typeface="Times New Roman"/>
                <a:cs typeface="Times New Roman"/>
              </a:rPr>
              <a:t> </a:t>
            </a:r>
            <a:r>
              <a:rPr sz="1600" i="1" spc="-5" dirty="0">
                <a:latin typeface="Times New Roman"/>
                <a:cs typeface="Times New Roman"/>
              </a:rPr>
              <a:t>einem</a:t>
            </a:r>
            <a:r>
              <a:rPr sz="1600" i="1" spc="20" dirty="0">
                <a:latin typeface="Times New Roman"/>
                <a:cs typeface="Times New Roman"/>
              </a:rPr>
              <a:t> </a:t>
            </a:r>
            <a:r>
              <a:rPr sz="1600" i="1" spc="-5" dirty="0">
                <a:latin typeface="Times New Roman"/>
                <a:cs typeface="Times New Roman"/>
              </a:rPr>
              <a:t>so</a:t>
            </a:r>
            <a:r>
              <a:rPr sz="1600" i="1" spc="15" dirty="0">
                <a:latin typeface="Times New Roman"/>
                <a:cs typeface="Times New Roman"/>
              </a:rPr>
              <a:t> </a:t>
            </a:r>
            <a:r>
              <a:rPr sz="1600" i="1" spc="-5" dirty="0">
                <a:latin typeface="Times New Roman"/>
                <a:cs typeface="Times New Roman"/>
              </a:rPr>
              <a:t>unterschiedlichen</a:t>
            </a:r>
            <a:r>
              <a:rPr sz="1600" i="1" spc="45" dirty="0">
                <a:latin typeface="Times New Roman"/>
                <a:cs typeface="Times New Roman"/>
              </a:rPr>
              <a:t> </a:t>
            </a:r>
            <a:r>
              <a:rPr sz="1600" i="1" spc="-5" dirty="0">
                <a:latin typeface="Times New Roman"/>
                <a:cs typeface="Times New Roman"/>
              </a:rPr>
              <a:t>Land.</a:t>
            </a:r>
            <a:r>
              <a:rPr sz="1600" i="1" spc="15" dirty="0">
                <a:latin typeface="Times New Roman"/>
                <a:cs typeface="Times New Roman"/>
              </a:rPr>
              <a:t> </a:t>
            </a:r>
            <a:r>
              <a:rPr sz="1600" i="1" spc="-5" dirty="0">
                <a:latin typeface="Times New Roman"/>
                <a:cs typeface="Times New Roman"/>
              </a:rPr>
              <a:t>Das</a:t>
            </a:r>
            <a:r>
              <a:rPr sz="1600" i="1" spc="5" dirty="0">
                <a:latin typeface="Times New Roman"/>
                <a:cs typeface="Times New Roman"/>
              </a:rPr>
              <a:t> </a:t>
            </a:r>
            <a:r>
              <a:rPr sz="1600" i="1" spc="-5" dirty="0">
                <a:latin typeface="Times New Roman"/>
                <a:cs typeface="Times New Roman"/>
              </a:rPr>
              <a:t>föderalistische</a:t>
            </a:r>
            <a:r>
              <a:rPr sz="1600" i="1" spc="55" dirty="0">
                <a:latin typeface="Times New Roman"/>
                <a:cs typeface="Times New Roman"/>
              </a:rPr>
              <a:t> </a:t>
            </a:r>
            <a:r>
              <a:rPr sz="1600" i="1" spc="-5" dirty="0">
                <a:latin typeface="Times New Roman"/>
                <a:cs typeface="Times New Roman"/>
              </a:rPr>
              <a:t>System</a:t>
            </a:r>
            <a:r>
              <a:rPr sz="1600" i="1" spc="20" dirty="0">
                <a:latin typeface="Times New Roman"/>
                <a:cs typeface="Times New Roman"/>
              </a:rPr>
              <a:t> </a:t>
            </a:r>
            <a:r>
              <a:rPr sz="1600" i="1" spc="-5" dirty="0">
                <a:latin typeface="Times New Roman"/>
                <a:cs typeface="Times New Roman"/>
              </a:rPr>
              <a:t>ist</a:t>
            </a:r>
            <a:r>
              <a:rPr sz="1600" i="1" spc="35" dirty="0">
                <a:latin typeface="Times New Roman"/>
                <a:cs typeface="Times New Roman"/>
              </a:rPr>
              <a:t> </a:t>
            </a:r>
            <a:r>
              <a:rPr sz="1600" i="1" spc="-5" dirty="0">
                <a:latin typeface="Times New Roman"/>
                <a:cs typeface="Times New Roman"/>
              </a:rPr>
              <a:t>den</a:t>
            </a:r>
            <a:r>
              <a:rPr sz="1600" i="1" spc="10" dirty="0">
                <a:latin typeface="Times New Roman"/>
                <a:cs typeface="Times New Roman"/>
              </a:rPr>
              <a:t> </a:t>
            </a:r>
            <a:r>
              <a:rPr sz="1600" i="1" spc="-10" dirty="0">
                <a:latin typeface="Times New Roman"/>
                <a:cs typeface="Times New Roman"/>
              </a:rPr>
              <a:t>Interessen</a:t>
            </a:r>
            <a:r>
              <a:rPr sz="1600" i="1" spc="50" dirty="0">
                <a:latin typeface="Times New Roman"/>
                <a:cs typeface="Times New Roman"/>
              </a:rPr>
              <a:t> </a:t>
            </a:r>
            <a:r>
              <a:rPr sz="1600" i="1" spc="-5" dirty="0">
                <a:latin typeface="Times New Roman"/>
                <a:cs typeface="Times New Roman"/>
              </a:rPr>
              <a:t>der </a:t>
            </a:r>
            <a:r>
              <a:rPr sz="1600" i="1" spc="-385" dirty="0">
                <a:latin typeface="Times New Roman"/>
                <a:cs typeface="Times New Roman"/>
              </a:rPr>
              <a:t> </a:t>
            </a:r>
            <a:r>
              <a:rPr sz="1600" i="1" spc="-15" dirty="0">
                <a:latin typeface="Times New Roman"/>
                <a:cs typeface="Times New Roman"/>
              </a:rPr>
              <a:t>grossen</a:t>
            </a:r>
            <a:r>
              <a:rPr sz="1600" i="1" spc="10" dirty="0">
                <a:latin typeface="Times New Roman"/>
                <a:cs typeface="Times New Roman"/>
              </a:rPr>
              <a:t> </a:t>
            </a:r>
            <a:r>
              <a:rPr sz="1600" i="1" spc="-5" dirty="0">
                <a:latin typeface="Times New Roman"/>
                <a:cs typeface="Times New Roman"/>
              </a:rPr>
              <a:t>Staaten</a:t>
            </a:r>
            <a:r>
              <a:rPr sz="1600" i="1" spc="5" dirty="0">
                <a:latin typeface="Times New Roman"/>
                <a:cs typeface="Times New Roman"/>
              </a:rPr>
              <a:t> </a:t>
            </a:r>
            <a:r>
              <a:rPr sz="1600" i="1" spc="-25" dirty="0">
                <a:latin typeface="Times New Roman"/>
                <a:cs typeface="Times New Roman"/>
              </a:rPr>
              <a:t>zuwider,</a:t>
            </a:r>
            <a:r>
              <a:rPr sz="1600" i="1" spc="10" dirty="0">
                <a:latin typeface="Times New Roman"/>
                <a:cs typeface="Times New Roman"/>
              </a:rPr>
              <a:t> </a:t>
            </a:r>
            <a:r>
              <a:rPr sz="1600" i="1" spc="-5" dirty="0">
                <a:latin typeface="Times New Roman"/>
                <a:cs typeface="Times New Roman"/>
              </a:rPr>
              <a:t>denn</a:t>
            </a:r>
            <a:r>
              <a:rPr sz="1600" i="1" spc="20" dirty="0">
                <a:latin typeface="Times New Roman"/>
                <a:cs typeface="Times New Roman"/>
              </a:rPr>
              <a:t> </a:t>
            </a:r>
            <a:r>
              <a:rPr sz="1600" i="1" spc="-5" dirty="0">
                <a:latin typeface="Times New Roman"/>
                <a:cs typeface="Times New Roman"/>
              </a:rPr>
              <a:t>es</a:t>
            </a:r>
            <a:r>
              <a:rPr sz="1600" i="1" spc="10" dirty="0">
                <a:latin typeface="Times New Roman"/>
                <a:cs typeface="Times New Roman"/>
              </a:rPr>
              <a:t> </a:t>
            </a:r>
            <a:r>
              <a:rPr sz="1600" i="1" spc="-5" dirty="0">
                <a:latin typeface="Times New Roman"/>
                <a:cs typeface="Times New Roman"/>
              </a:rPr>
              <a:t>zersplittert</a:t>
            </a:r>
            <a:r>
              <a:rPr sz="1600" i="1" spc="40" dirty="0">
                <a:latin typeface="Times New Roman"/>
                <a:cs typeface="Times New Roman"/>
              </a:rPr>
              <a:t> </a:t>
            </a:r>
            <a:r>
              <a:rPr sz="1600" i="1" spc="-15" dirty="0">
                <a:latin typeface="Times New Roman"/>
                <a:cs typeface="Times New Roman"/>
              </a:rPr>
              <a:t>deren</a:t>
            </a:r>
            <a:r>
              <a:rPr sz="1600" i="1" spc="25" dirty="0">
                <a:latin typeface="Times New Roman"/>
                <a:cs typeface="Times New Roman"/>
              </a:rPr>
              <a:t> </a:t>
            </a:r>
            <a:r>
              <a:rPr sz="1600" i="1" spc="-5" dirty="0">
                <a:latin typeface="Times New Roman"/>
                <a:cs typeface="Times New Roman"/>
              </a:rPr>
              <a:t>Kraft.</a:t>
            </a:r>
            <a:r>
              <a:rPr sz="1600" i="1" spc="10" dirty="0">
                <a:latin typeface="Times New Roman"/>
                <a:cs typeface="Times New Roman"/>
              </a:rPr>
              <a:t> </a:t>
            </a:r>
            <a:r>
              <a:rPr sz="1600" i="1" spc="-5" dirty="0">
                <a:latin typeface="Times New Roman"/>
                <a:cs typeface="Times New Roman"/>
              </a:rPr>
              <a:t>Es</a:t>
            </a:r>
            <a:r>
              <a:rPr sz="1600" i="1" dirty="0">
                <a:latin typeface="Times New Roman"/>
                <a:cs typeface="Times New Roman"/>
              </a:rPr>
              <a:t> </a:t>
            </a:r>
            <a:r>
              <a:rPr sz="1600" i="1" spc="-5" dirty="0">
                <a:latin typeface="Times New Roman"/>
                <a:cs typeface="Times New Roman"/>
              </a:rPr>
              <a:t>ist</a:t>
            </a:r>
            <a:r>
              <a:rPr sz="1600" i="1" spc="25" dirty="0">
                <a:latin typeface="Times New Roman"/>
                <a:cs typeface="Times New Roman"/>
              </a:rPr>
              <a:t> </a:t>
            </a:r>
            <a:r>
              <a:rPr sz="1600" i="1" spc="-5" dirty="0">
                <a:latin typeface="Times New Roman"/>
                <a:cs typeface="Times New Roman"/>
              </a:rPr>
              <a:t>den</a:t>
            </a:r>
            <a:r>
              <a:rPr sz="1600" i="1" spc="10" dirty="0">
                <a:latin typeface="Times New Roman"/>
                <a:cs typeface="Times New Roman"/>
              </a:rPr>
              <a:t> </a:t>
            </a:r>
            <a:r>
              <a:rPr sz="1600" i="1" spc="-5" dirty="0">
                <a:latin typeface="Times New Roman"/>
                <a:cs typeface="Times New Roman"/>
              </a:rPr>
              <a:t>kleinen</a:t>
            </a:r>
            <a:r>
              <a:rPr sz="1600" i="1" spc="25" dirty="0">
                <a:latin typeface="Times New Roman"/>
                <a:cs typeface="Times New Roman"/>
              </a:rPr>
              <a:t> </a:t>
            </a:r>
            <a:r>
              <a:rPr sz="1600" i="1" spc="-5" dirty="0">
                <a:latin typeface="Times New Roman"/>
                <a:cs typeface="Times New Roman"/>
              </a:rPr>
              <a:t>Staaten</a:t>
            </a:r>
            <a:r>
              <a:rPr sz="1600" i="1" spc="25" dirty="0">
                <a:latin typeface="Times New Roman"/>
                <a:cs typeface="Times New Roman"/>
              </a:rPr>
              <a:t> </a:t>
            </a:r>
            <a:r>
              <a:rPr sz="1600" i="1" spc="-5" dirty="0">
                <a:latin typeface="Times New Roman"/>
                <a:cs typeface="Times New Roman"/>
              </a:rPr>
              <a:t>aber</a:t>
            </a:r>
            <a:r>
              <a:rPr sz="1600" i="1" spc="5" dirty="0">
                <a:latin typeface="Times New Roman"/>
                <a:cs typeface="Times New Roman"/>
              </a:rPr>
              <a:t> </a:t>
            </a:r>
            <a:r>
              <a:rPr sz="1600" i="1" spc="-5" dirty="0">
                <a:latin typeface="Times New Roman"/>
                <a:cs typeface="Times New Roman"/>
              </a:rPr>
              <a:t>sehr </a:t>
            </a:r>
            <a:r>
              <a:rPr sz="1600" i="1" dirty="0">
                <a:latin typeface="Times New Roman"/>
                <a:cs typeface="Times New Roman"/>
              </a:rPr>
              <a:t> </a:t>
            </a:r>
            <a:r>
              <a:rPr sz="1600" i="1" spc="-5" dirty="0">
                <a:latin typeface="Times New Roman"/>
                <a:cs typeface="Times New Roman"/>
              </a:rPr>
              <a:t>günstig,</a:t>
            </a:r>
            <a:r>
              <a:rPr sz="1600" i="1" spc="-10" dirty="0">
                <a:latin typeface="Times New Roman"/>
                <a:cs typeface="Times New Roman"/>
              </a:rPr>
              <a:t> </a:t>
            </a:r>
            <a:r>
              <a:rPr sz="1600" i="1" spc="-5" dirty="0">
                <a:latin typeface="Times New Roman"/>
                <a:cs typeface="Times New Roman"/>
              </a:rPr>
              <a:t>denn</a:t>
            </a:r>
            <a:r>
              <a:rPr sz="1600" i="1" spc="10" dirty="0">
                <a:latin typeface="Times New Roman"/>
                <a:cs typeface="Times New Roman"/>
              </a:rPr>
              <a:t> </a:t>
            </a:r>
            <a:r>
              <a:rPr sz="1600" i="1" spc="-5" dirty="0">
                <a:latin typeface="Times New Roman"/>
                <a:cs typeface="Times New Roman"/>
              </a:rPr>
              <a:t>es</a:t>
            </a:r>
            <a:r>
              <a:rPr sz="1600" i="1" spc="10" dirty="0">
                <a:latin typeface="Times New Roman"/>
                <a:cs typeface="Times New Roman"/>
              </a:rPr>
              <a:t> </a:t>
            </a:r>
            <a:r>
              <a:rPr sz="1600" i="1" spc="-5" dirty="0">
                <a:latin typeface="Times New Roman"/>
                <a:cs typeface="Times New Roman"/>
              </a:rPr>
              <a:t>lässt</a:t>
            </a:r>
            <a:r>
              <a:rPr sz="1600" i="1" spc="10" dirty="0">
                <a:latin typeface="Times New Roman"/>
                <a:cs typeface="Times New Roman"/>
              </a:rPr>
              <a:t> </a:t>
            </a:r>
            <a:r>
              <a:rPr sz="1600" i="1" dirty="0">
                <a:latin typeface="Times New Roman"/>
                <a:cs typeface="Times New Roman"/>
              </a:rPr>
              <a:t>ihnen </a:t>
            </a:r>
            <a:r>
              <a:rPr sz="1600" i="1" spc="-15" dirty="0">
                <a:latin typeface="Times New Roman"/>
                <a:cs typeface="Times New Roman"/>
              </a:rPr>
              <a:t>ihre</a:t>
            </a:r>
            <a:r>
              <a:rPr sz="1600" i="1" spc="30" dirty="0">
                <a:latin typeface="Times New Roman"/>
                <a:cs typeface="Times New Roman"/>
              </a:rPr>
              <a:t> </a:t>
            </a:r>
            <a:r>
              <a:rPr sz="1600" i="1" spc="-5" dirty="0">
                <a:latin typeface="Times New Roman"/>
                <a:cs typeface="Times New Roman"/>
              </a:rPr>
              <a:t>natürliche</a:t>
            </a:r>
            <a:r>
              <a:rPr sz="1600" i="1" spc="20" dirty="0">
                <a:latin typeface="Times New Roman"/>
                <a:cs typeface="Times New Roman"/>
              </a:rPr>
              <a:t> </a:t>
            </a:r>
            <a:r>
              <a:rPr sz="1600" i="1" dirty="0">
                <a:latin typeface="Times New Roman"/>
                <a:cs typeface="Times New Roman"/>
              </a:rPr>
              <a:t>Stärke. </a:t>
            </a:r>
            <a:r>
              <a:rPr sz="1600" i="1" spc="-5" dirty="0">
                <a:latin typeface="Times New Roman"/>
                <a:cs typeface="Times New Roman"/>
              </a:rPr>
              <a:t>[…]</a:t>
            </a:r>
            <a:r>
              <a:rPr sz="1600" i="1" spc="10" dirty="0">
                <a:latin typeface="Times New Roman"/>
                <a:cs typeface="Times New Roman"/>
              </a:rPr>
              <a:t> </a:t>
            </a:r>
            <a:r>
              <a:rPr sz="1600" i="1" spc="-5" dirty="0">
                <a:latin typeface="Times New Roman"/>
                <a:cs typeface="Times New Roman"/>
              </a:rPr>
              <a:t>Die</a:t>
            </a:r>
            <a:r>
              <a:rPr sz="1600" i="1" dirty="0">
                <a:latin typeface="Times New Roman"/>
                <a:cs typeface="Times New Roman"/>
              </a:rPr>
              <a:t> kantonalen</a:t>
            </a:r>
            <a:r>
              <a:rPr sz="1600" i="1" spc="5" dirty="0">
                <a:latin typeface="Times New Roman"/>
                <a:cs typeface="Times New Roman"/>
              </a:rPr>
              <a:t> </a:t>
            </a:r>
            <a:r>
              <a:rPr sz="1600" i="1" spc="-5" dirty="0">
                <a:latin typeface="Times New Roman"/>
                <a:cs typeface="Times New Roman"/>
              </a:rPr>
              <a:t>Reorganisationen,</a:t>
            </a:r>
            <a:r>
              <a:rPr sz="1600" i="1" spc="5" dirty="0">
                <a:latin typeface="Times New Roman"/>
                <a:cs typeface="Times New Roman"/>
              </a:rPr>
              <a:t> </a:t>
            </a:r>
            <a:r>
              <a:rPr sz="1600" i="1" spc="-5" dirty="0">
                <a:latin typeface="Times New Roman"/>
                <a:cs typeface="Times New Roman"/>
              </a:rPr>
              <a:t>ich </a:t>
            </a:r>
            <a:r>
              <a:rPr sz="1600" i="1" dirty="0">
                <a:latin typeface="Times New Roman"/>
                <a:cs typeface="Times New Roman"/>
              </a:rPr>
              <a:t> </a:t>
            </a:r>
            <a:r>
              <a:rPr sz="1600" i="1" spc="-5" dirty="0">
                <a:latin typeface="Times New Roman"/>
                <a:cs typeface="Times New Roman"/>
              </a:rPr>
              <a:t>wiederhole</a:t>
            </a:r>
            <a:r>
              <a:rPr sz="1600" i="1" spc="15" dirty="0">
                <a:latin typeface="Times New Roman"/>
                <a:cs typeface="Times New Roman"/>
              </a:rPr>
              <a:t> </a:t>
            </a:r>
            <a:r>
              <a:rPr sz="1600" i="1" spc="-5" dirty="0">
                <a:latin typeface="Times New Roman"/>
                <a:cs typeface="Times New Roman"/>
              </a:rPr>
              <a:t>es,</a:t>
            </a:r>
            <a:r>
              <a:rPr sz="1600" i="1" spc="15" dirty="0">
                <a:latin typeface="Times New Roman"/>
                <a:cs typeface="Times New Roman"/>
              </a:rPr>
              <a:t> </a:t>
            </a:r>
            <a:r>
              <a:rPr sz="1600" i="1" spc="-5" dirty="0">
                <a:latin typeface="Times New Roman"/>
                <a:cs typeface="Times New Roman"/>
              </a:rPr>
              <a:t>sollten</a:t>
            </a:r>
            <a:r>
              <a:rPr sz="1600" i="1" spc="25" dirty="0">
                <a:latin typeface="Times New Roman"/>
                <a:cs typeface="Times New Roman"/>
              </a:rPr>
              <a:t> </a:t>
            </a:r>
            <a:r>
              <a:rPr sz="1600" i="1" spc="-5" dirty="0">
                <a:latin typeface="Times New Roman"/>
                <a:cs typeface="Times New Roman"/>
              </a:rPr>
              <a:t>sich</a:t>
            </a:r>
            <a:r>
              <a:rPr sz="1600" i="1" spc="25" dirty="0">
                <a:latin typeface="Times New Roman"/>
                <a:cs typeface="Times New Roman"/>
              </a:rPr>
              <a:t> </a:t>
            </a:r>
            <a:r>
              <a:rPr sz="1600" i="1" spc="-5" dirty="0">
                <a:latin typeface="Times New Roman"/>
                <a:cs typeface="Times New Roman"/>
              </a:rPr>
              <a:t>vollziehen</a:t>
            </a:r>
            <a:r>
              <a:rPr sz="1600" i="1" spc="60" dirty="0">
                <a:latin typeface="Times New Roman"/>
                <a:cs typeface="Times New Roman"/>
              </a:rPr>
              <a:t> </a:t>
            </a:r>
            <a:r>
              <a:rPr sz="1600" i="1" spc="-5" dirty="0">
                <a:latin typeface="Times New Roman"/>
                <a:cs typeface="Times New Roman"/>
              </a:rPr>
              <a:t>nach</a:t>
            </a:r>
            <a:r>
              <a:rPr sz="1600" i="1" spc="10" dirty="0">
                <a:latin typeface="Times New Roman"/>
                <a:cs typeface="Times New Roman"/>
              </a:rPr>
              <a:t> </a:t>
            </a:r>
            <a:r>
              <a:rPr sz="1600" i="1" spc="-5" dirty="0">
                <a:latin typeface="Times New Roman"/>
                <a:cs typeface="Times New Roman"/>
              </a:rPr>
              <a:t>den</a:t>
            </a:r>
            <a:r>
              <a:rPr sz="1600" i="1" spc="25" dirty="0">
                <a:latin typeface="Times New Roman"/>
                <a:cs typeface="Times New Roman"/>
              </a:rPr>
              <a:t> </a:t>
            </a:r>
            <a:r>
              <a:rPr sz="1600" i="1" spc="-5" dirty="0">
                <a:latin typeface="Times New Roman"/>
                <a:cs typeface="Times New Roman"/>
              </a:rPr>
              <a:t>Sitten,</a:t>
            </a:r>
            <a:r>
              <a:rPr sz="1600" i="1" spc="25" dirty="0">
                <a:latin typeface="Times New Roman"/>
                <a:cs typeface="Times New Roman"/>
              </a:rPr>
              <a:t> </a:t>
            </a:r>
            <a:r>
              <a:rPr sz="1600" i="1" spc="-5" dirty="0">
                <a:latin typeface="Times New Roman"/>
                <a:cs typeface="Times New Roman"/>
              </a:rPr>
              <a:t>der</a:t>
            </a:r>
            <a:r>
              <a:rPr sz="1600" i="1" spc="15" dirty="0">
                <a:latin typeface="Times New Roman"/>
                <a:cs typeface="Times New Roman"/>
              </a:rPr>
              <a:t> </a:t>
            </a:r>
            <a:r>
              <a:rPr sz="1600" i="1" spc="-5" dirty="0">
                <a:latin typeface="Times New Roman"/>
                <a:cs typeface="Times New Roman"/>
              </a:rPr>
              <a:t>Religion</a:t>
            </a:r>
            <a:r>
              <a:rPr sz="1600" i="1" spc="25" dirty="0">
                <a:latin typeface="Times New Roman"/>
                <a:cs typeface="Times New Roman"/>
              </a:rPr>
              <a:t> </a:t>
            </a:r>
            <a:r>
              <a:rPr sz="1600" i="1" spc="-5" dirty="0">
                <a:latin typeface="Times New Roman"/>
                <a:cs typeface="Times New Roman"/>
              </a:rPr>
              <a:t>und den</a:t>
            </a:r>
            <a:r>
              <a:rPr sz="1600" i="1" spc="30" dirty="0">
                <a:latin typeface="Times New Roman"/>
                <a:cs typeface="Times New Roman"/>
              </a:rPr>
              <a:t> </a:t>
            </a:r>
            <a:r>
              <a:rPr sz="1600" i="1" spc="-5" dirty="0">
                <a:latin typeface="Times New Roman"/>
                <a:cs typeface="Times New Roman"/>
              </a:rPr>
              <a:t>Meinungen</a:t>
            </a:r>
            <a:r>
              <a:rPr sz="1600" i="1" spc="20" dirty="0">
                <a:latin typeface="Times New Roman"/>
                <a:cs typeface="Times New Roman"/>
              </a:rPr>
              <a:t> </a:t>
            </a:r>
            <a:r>
              <a:rPr sz="1600" i="1" spc="-5" dirty="0">
                <a:latin typeface="Times New Roman"/>
                <a:cs typeface="Times New Roman"/>
              </a:rPr>
              <a:t>eines</a:t>
            </a:r>
            <a:r>
              <a:rPr sz="1600" i="1" spc="30" dirty="0">
                <a:latin typeface="Times New Roman"/>
                <a:cs typeface="Times New Roman"/>
              </a:rPr>
              <a:t> </a:t>
            </a:r>
            <a:r>
              <a:rPr sz="1600" i="1" spc="-5" dirty="0">
                <a:latin typeface="Times New Roman"/>
                <a:cs typeface="Times New Roman"/>
              </a:rPr>
              <a:t>jeden </a:t>
            </a:r>
            <a:r>
              <a:rPr sz="1600" i="1" spc="-385" dirty="0">
                <a:latin typeface="Times New Roman"/>
                <a:cs typeface="Times New Roman"/>
              </a:rPr>
              <a:t> </a:t>
            </a:r>
            <a:r>
              <a:rPr sz="1600" i="1" spc="-5" dirty="0">
                <a:latin typeface="Times New Roman"/>
                <a:cs typeface="Times New Roman"/>
              </a:rPr>
              <a:t>Kantons.</a:t>
            </a:r>
            <a:r>
              <a:rPr sz="1600" i="1" spc="-10" dirty="0">
                <a:latin typeface="Times New Roman"/>
                <a:cs typeface="Times New Roman"/>
              </a:rPr>
              <a:t> </a:t>
            </a:r>
            <a:r>
              <a:rPr sz="1600" i="1" spc="-5" dirty="0">
                <a:latin typeface="Times New Roman"/>
                <a:cs typeface="Times New Roman"/>
              </a:rPr>
              <a:t>Die</a:t>
            </a:r>
            <a:r>
              <a:rPr sz="1600" i="1" spc="15" dirty="0">
                <a:latin typeface="Times New Roman"/>
                <a:cs typeface="Times New Roman"/>
              </a:rPr>
              <a:t> </a:t>
            </a:r>
            <a:r>
              <a:rPr sz="1600" i="1" spc="-5" dirty="0">
                <a:latin typeface="Times New Roman"/>
                <a:cs typeface="Times New Roman"/>
              </a:rPr>
              <a:t>Gemeinden</a:t>
            </a:r>
            <a:r>
              <a:rPr sz="1600" i="1" spc="25" dirty="0">
                <a:latin typeface="Times New Roman"/>
                <a:cs typeface="Times New Roman"/>
              </a:rPr>
              <a:t> </a:t>
            </a:r>
            <a:r>
              <a:rPr sz="1600" i="1" spc="-5" dirty="0">
                <a:latin typeface="Times New Roman"/>
                <a:cs typeface="Times New Roman"/>
              </a:rPr>
              <a:t>der</a:t>
            </a:r>
            <a:r>
              <a:rPr sz="1600" i="1" spc="40" dirty="0">
                <a:latin typeface="Times New Roman"/>
                <a:cs typeface="Times New Roman"/>
              </a:rPr>
              <a:t> </a:t>
            </a:r>
            <a:r>
              <a:rPr sz="1600" i="1" spc="-5" dirty="0">
                <a:latin typeface="Times New Roman"/>
                <a:cs typeface="Times New Roman"/>
              </a:rPr>
              <a:t>kleinen</a:t>
            </a:r>
            <a:r>
              <a:rPr sz="1600" i="1" spc="20" dirty="0">
                <a:latin typeface="Times New Roman"/>
                <a:cs typeface="Times New Roman"/>
              </a:rPr>
              <a:t> </a:t>
            </a:r>
            <a:r>
              <a:rPr sz="1600" i="1" spc="-5" dirty="0">
                <a:latin typeface="Times New Roman"/>
                <a:cs typeface="Times New Roman"/>
              </a:rPr>
              <a:t>Kantone</a:t>
            </a:r>
            <a:r>
              <a:rPr sz="1600" i="1" spc="20" dirty="0">
                <a:latin typeface="Times New Roman"/>
                <a:cs typeface="Times New Roman"/>
              </a:rPr>
              <a:t> </a:t>
            </a:r>
            <a:r>
              <a:rPr sz="1600" i="1" spc="-5" dirty="0">
                <a:latin typeface="Times New Roman"/>
                <a:cs typeface="Times New Roman"/>
              </a:rPr>
              <a:t>können</a:t>
            </a:r>
            <a:r>
              <a:rPr sz="1600" i="1" spc="10" dirty="0">
                <a:latin typeface="Times New Roman"/>
                <a:cs typeface="Times New Roman"/>
              </a:rPr>
              <a:t> </a:t>
            </a:r>
            <a:r>
              <a:rPr sz="1600" i="1" spc="-5" dirty="0">
                <a:latin typeface="Times New Roman"/>
                <a:cs typeface="Times New Roman"/>
              </a:rPr>
              <a:t>nach</a:t>
            </a:r>
            <a:r>
              <a:rPr sz="1600" i="1" dirty="0">
                <a:latin typeface="Times New Roman"/>
                <a:cs typeface="Times New Roman"/>
              </a:rPr>
              <a:t> </a:t>
            </a:r>
            <a:r>
              <a:rPr sz="1600" i="1" spc="-15" dirty="0">
                <a:latin typeface="Times New Roman"/>
                <a:cs typeface="Times New Roman"/>
              </a:rPr>
              <a:t>ihrem</a:t>
            </a:r>
            <a:r>
              <a:rPr sz="1600" i="1" spc="15" dirty="0">
                <a:latin typeface="Times New Roman"/>
                <a:cs typeface="Times New Roman"/>
              </a:rPr>
              <a:t> </a:t>
            </a:r>
            <a:r>
              <a:rPr sz="1600" i="1" spc="-5" dirty="0">
                <a:latin typeface="Times New Roman"/>
                <a:cs typeface="Times New Roman"/>
              </a:rPr>
              <a:t>Belieben</a:t>
            </a:r>
            <a:r>
              <a:rPr sz="1600" i="1" spc="55" dirty="0">
                <a:latin typeface="Times New Roman"/>
                <a:cs typeface="Times New Roman"/>
              </a:rPr>
              <a:t> </a:t>
            </a:r>
            <a:r>
              <a:rPr sz="1600" i="1" spc="-20" dirty="0">
                <a:latin typeface="Times New Roman"/>
                <a:cs typeface="Times New Roman"/>
              </a:rPr>
              <a:t>ihre</a:t>
            </a:r>
            <a:r>
              <a:rPr sz="1600" i="1" spc="-10" dirty="0">
                <a:latin typeface="Times New Roman"/>
                <a:cs typeface="Times New Roman"/>
              </a:rPr>
              <a:t> Alpstreitigkeiten </a:t>
            </a:r>
            <a:r>
              <a:rPr sz="1600" i="1" spc="-5" dirty="0">
                <a:latin typeface="Times New Roman"/>
                <a:cs typeface="Times New Roman"/>
              </a:rPr>
              <a:t> </a:t>
            </a:r>
            <a:r>
              <a:rPr sz="1600" i="1" spc="-10" dirty="0">
                <a:latin typeface="Times New Roman"/>
                <a:cs typeface="Times New Roman"/>
              </a:rPr>
              <a:t>regeln.»</a:t>
            </a:r>
            <a:endParaRPr sz="1600" dirty="0">
              <a:latin typeface="Times New Roman"/>
              <a:cs typeface="Times New Roman"/>
            </a:endParaRPr>
          </a:p>
          <a:p>
            <a:pPr marL="355600" indent="-342900">
              <a:lnSpc>
                <a:spcPct val="100000"/>
              </a:lnSpc>
              <a:spcBef>
                <a:spcPts val="305"/>
              </a:spcBef>
              <a:buFont typeface="Wingdings"/>
              <a:buChar char=""/>
              <a:tabLst>
                <a:tab pos="354965" algn="l"/>
                <a:tab pos="355600" algn="l"/>
              </a:tabLst>
            </a:pPr>
            <a:r>
              <a:rPr sz="2000" spc="-15" dirty="0">
                <a:latin typeface="Times New Roman"/>
                <a:cs typeface="Times New Roman"/>
              </a:rPr>
              <a:t>Wiener</a:t>
            </a:r>
            <a:r>
              <a:rPr sz="2000" spc="-35" dirty="0">
                <a:latin typeface="Times New Roman"/>
                <a:cs typeface="Times New Roman"/>
              </a:rPr>
              <a:t> </a:t>
            </a:r>
            <a:r>
              <a:rPr sz="2000" dirty="0" err="1">
                <a:latin typeface="Times New Roman"/>
                <a:cs typeface="Times New Roman"/>
              </a:rPr>
              <a:t>Kongress</a:t>
            </a:r>
            <a:r>
              <a:rPr sz="2000" spc="-45" dirty="0">
                <a:latin typeface="Times New Roman"/>
                <a:cs typeface="Times New Roman"/>
              </a:rPr>
              <a:t> </a:t>
            </a:r>
            <a:r>
              <a:rPr lang="de-CH" sz="2000" spc="-45" dirty="0">
                <a:latin typeface="Times New Roman"/>
                <a:cs typeface="Times New Roman"/>
              </a:rPr>
              <a:t>bzw. 2. Pariser Frieden </a:t>
            </a:r>
            <a:r>
              <a:rPr sz="2000" dirty="0">
                <a:latin typeface="Times New Roman"/>
                <a:cs typeface="Times New Roman"/>
              </a:rPr>
              <a:t>(1815):</a:t>
            </a:r>
            <a:r>
              <a:rPr sz="2000" spc="-40" dirty="0">
                <a:latin typeface="Times New Roman"/>
                <a:cs typeface="Times New Roman"/>
              </a:rPr>
              <a:t> </a:t>
            </a:r>
            <a:r>
              <a:rPr sz="2000" dirty="0">
                <a:latin typeface="Times New Roman"/>
                <a:cs typeface="Times New Roman"/>
              </a:rPr>
              <a:t>Neutralität</a:t>
            </a:r>
            <a:r>
              <a:rPr sz="2000" spc="-40" dirty="0">
                <a:latin typeface="Times New Roman"/>
                <a:cs typeface="Times New Roman"/>
              </a:rPr>
              <a:t> </a:t>
            </a:r>
            <a:r>
              <a:rPr sz="2000" dirty="0">
                <a:latin typeface="Times New Roman"/>
                <a:cs typeface="Times New Roman"/>
              </a:rPr>
              <a:t>der</a:t>
            </a:r>
            <a:r>
              <a:rPr sz="2000" spc="-20" dirty="0">
                <a:latin typeface="Times New Roman"/>
                <a:cs typeface="Times New Roman"/>
              </a:rPr>
              <a:t> </a:t>
            </a:r>
            <a:r>
              <a:rPr sz="2000" dirty="0">
                <a:latin typeface="Times New Roman"/>
                <a:cs typeface="Times New Roman"/>
              </a:rPr>
              <a:t>Schweiz</a:t>
            </a:r>
          </a:p>
          <a:p>
            <a:pPr marL="355600" indent="-342900">
              <a:lnSpc>
                <a:spcPct val="100000"/>
              </a:lnSpc>
              <a:spcBef>
                <a:spcPts val="204"/>
              </a:spcBef>
              <a:buFont typeface="Wingdings"/>
              <a:buChar char=""/>
              <a:tabLst>
                <a:tab pos="354965" algn="l"/>
                <a:tab pos="355600" algn="l"/>
              </a:tabLst>
            </a:pPr>
            <a:r>
              <a:rPr sz="2000" dirty="0">
                <a:latin typeface="Times New Roman"/>
                <a:cs typeface="Times New Roman"/>
              </a:rPr>
              <a:t>Bundesvertrag</a:t>
            </a:r>
            <a:r>
              <a:rPr sz="2000" spc="-65" dirty="0">
                <a:latin typeface="Times New Roman"/>
                <a:cs typeface="Times New Roman"/>
              </a:rPr>
              <a:t> </a:t>
            </a:r>
            <a:r>
              <a:rPr sz="2000" spc="5" dirty="0">
                <a:latin typeface="Times New Roman"/>
                <a:cs typeface="Times New Roman"/>
              </a:rPr>
              <a:t>von</a:t>
            </a:r>
            <a:r>
              <a:rPr sz="2000" spc="-35" dirty="0">
                <a:latin typeface="Times New Roman"/>
                <a:cs typeface="Times New Roman"/>
              </a:rPr>
              <a:t> </a:t>
            </a:r>
            <a:r>
              <a:rPr sz="2000" dirty="0">
                <a:latin typeface="Times New Roman"/>
                <a:cs typeface="Times New Roman"/>
              </a:rPr>
              <a:t>1815</a:t>
            </a:r>
          </a:p>
          <a:p>
            <a:pPr marL="355600" indent="-342900">
              <a:lnSpc>
                <a:spcPct val="100000"/>
              </a:lnSpc>
              <a:spcBef>
                <a:spcPts val="204"/>
              </a:spcBef>
              <a:buFont typeface="Wingdings"/>
              <a:buChar char=""/>
              <a:tabLst>
                <a:tab pos="354965" algn="l"/>
                <a:tab pos="355600" algn="l"/>
              </a:tabLst>
            </a:pPr>
            <a:r>
              <a:rPr sz="2000" dirty="0">
                <a:latin typeface="Times New Roman"/>
                <a:cs typeface="Times New Roman"/>
              </a:rPr>
              <a:t>1830/31:</a:t>
            </a:r>
            <a:r>
              <a:rPr sz="2000" spc="-55" dirty="0">
                <a:latin typeface="Times New Roman"/>
                <a:cs typeface="Times New Roman"/>
              </a:rPr>
              <a:t> </a:t>
            </a:r>
            <a:r>
              <a:rPr sz="2000" dirty="0">
                <a:latin typeface="Times New Roman"/>
                <a:cs typeface="Times New Roman"/>
              </a:rPr>
              <a:t>Regeneration,</a:t>
            </a:r>
            <a:r>
              <a:rPr sz="2000" spc="-85" dirty="0">
                <a:latin typeface="Times New Roman"/>
                <a:cs typeface="Times New Roman"/>
              </a:rPr>
              <a:t> </a:t>
            </a:r>
            <a:r>
              <a:rPr sz="2000" spc="-20" dirty="0">
                <a:latin typeface="Times New Roman"/>
                <a:cs typeface="Times New Roman"/>
              </a:rPr>
              <a:t>Volksrechte,</a:t>
            </a:r>
            <a:r>
              <a:rPr sz="2000" spc="-50" dirty="0">
                <a:latin typeface="Times New Roman"/>
                <a:cs typeface="Times New Roman"/>
              </a:rPr>
              <a:t> </a:t>
            </a:r>
            <a:r>
              <a:rPr sz="2000" dirty="0">
                <a:latin typeface="Times New Roman"/>
                <a:cs typeface="Times New Roman"/>
              </a:rPr>
              <a:t>Grundrechte</a:t>
            </a:r>
          </a:p>
        </p:txBody>
      </p:sp>
      <p:grpSp>
        <p:nvGrpSpPr>
          <p:cNvPr id="4" name="object 4"/>
          <p:cNvGrpSpPr/>
          <p:nvPr/>
        </p:nvGrpSpPr>
        <p:grpSpPr>
          <a:xfrm>
            <a:off x="3137916" y="2290572"/>
            <a:ext cx="314325" cy="71755"/>
            <a:chOff x="3137916" y="2290572"/>
            <a:chExt cx="314325" cy="71755"/>
          </a:xfrm>
        </p:grpSpPr>
        <p:sp>
          <p:nvSpPr>
            <p:cNvPr id="5" name="object 5"/>
            <p:cNvSpPr/>
            <p:nvPr/>
          </p:nvSpPr>
          <p:spPr>
            <a:xfrm>
              <a:off x="3150870" y="2303526"/>
              <a:ext cx="288290" cy="45720"/>
            </a:xfrm>
            <a:custGeom>
              <a:avLst/>
              <a:gdLst/>
              <a:ahLst/>
              <a:cxnLst/>
              <a:rect l="l" t="t" r="r" b="b"/>
              <a:pathLst>
                <a:path w="288289" h="45719">
                  <a:moveTo>
                    <a:pt x="265176" y="0"/>
                  </a:moveTo>
                  <a:lnTo>
                    <a:pt x="265176" y="11429"/>
                  </a:lnTo>
                  <a:lnTo>
                    <a:pt x="0" y="11429"/>
                  </a:lnTo>
                  <a:lnTo>
                    <a:pt x="0" y="34289"/>
                  </a:lnTo>
                  <a:lnTo>
                    <a:pt x="265176" y="34289"/>
                  </a:lnTo>
                  <a:lnTo>
                    <a:pt x="265176" y="45720"/>
                  </a:lnTo>
                  <a:lnTo>
                    <a:pt x="288035" y="22860"/>
                  </a:lnTo>
                  <a:lnTo>
                    <a:pt x="265176" y="0"/>
                  </a:lnTo>
                  <a:close/>
                </a:path>
              </a:pathLst>
            </a:custGeom>
            <a:solidFill>
              <a:srgbClr val="000000"/>
            </a:solidFill>
          </p:spPr>
          <p:txBody>
            <a:bodyPr wrap="square" lIns="0" tIns="0" rIns="0" bIns="0" rtlCol="0"/>
            <a:lstStyle/>
            <a:p>
              <a:endParaRPr/>
            </a:p>
          </p:txBody>
        </p:sp>
        <p:sp>
          <p:nvSpPr>
            <p:cNvPr id="6" name="object 6"/>
            <p:cNvSpPr/>
            <p:nvPr/>
          </p:nvSpPr>
          <p:spPr>
            <a:xfrm>
              <a:off x="3150870" y="2303526"/>
              <a:ext cx="288290" cy="45720"/>
            </a:xfrm>
            <a:custGeom>
              <a:avLst/>
              <a:gdLst/>
              <a:ahLst/>
              <a:cxnLst/>
              <a:rect l="l" t="t" r="r" b="b"/>
              <a:pathLst>
                <a:path w="288289" h="45719">
                  <a:moveTo>
                    <a:pt x="0" y="34289"/>
                  </a:moveTo>
                  <a:lnTo>
                    <a:pt x="265176" y="34289"/>
                  </a:lnTo>
                  <a:lnTo>
                    <a:pt x="265176" y="45720"/>
                  </a:lnTo>
                  <a:lnTo>
                    <a:pt x="288035" y="22860"/>
                  </a:lnTo>
                  <a:lnTo>
                    <a:pt x="265176" y="0"/>
                  </a:lnTo>
                  <a:lnTo>
                    <a:pt x="265176" y="11429"/>
                  </a:lnTo>
                  <a:lnTo>
                    <a:pt x="0" y="11429"/>
                  </a:lnTo>
                  <a:lnTo>
                    <a:pt x="0" y="34289"/>
                  </a:lnTo>
                  <a:close/>
                </a:path>
              </a:pathLst>
            </a:custGeom>
            <a:ln w="25908">
              <a:solidFill>
                <a:srgbClr val="000000"/>
              </a:solidFill>
            </a:ln>
          </p:spPr>
          <p:txBody>
            <a:bodyPr wrap="square" lIns="0" tIns="0" rIns="0" bIns="0" rtlCol="0"/>
            <a:lstStyle/>
            <a:p>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79342"/>
            <a:ext cx="8146898" cy="1120820"/>
          </a:xfrm>
          <a:prstGeom prst="rect">
            <a:avLst/>
          </a:prstGeom>
        </p:spPr>
        <p:txBody>
          <a:bodyPr vert="horz" wrap="square" lIns="0" tIns="12700" rIns="0" bIns="0" rtlCol="0">
            <a:spAutoFit/>
          </a:bodyPr>
          <a:lstStyle/>
          <a:p>
            <a:pPr marL="12700">
              <a:lnSpc>
                <a:spcPct val="100000"/>
              </a:lnSpc>
              <a:spcBef>
                <a:spcPts val="100"/>
              </a:spcBef>
            </a:pPr>
            <a:r>
              <a:rPr lang="de-CH" sz="3600" b="1" spc="-80" dirty="0"/>
              <a:t>Von</a:t>
            </a:r>
            <a:r>
              <a:rPr lang="de-CH" sz="3600" b="1" spc="-5" dirty="0"/>
              <a:t> der</a:t>
            </a:r>
            <a:r>
              <a:rPr lang="de-CH" sz="3600" b="1" spc="-50" dirty="0"/>
              <a:t> </a:t>
            </a:r>
            <a:r>
              <a:rPr lang="de-CH" sz="3600" b="1" dirty="0"/>
              <a:t>Helvetik</a:t>
            </a:r>
            <a:r>
              <a:rPr lang="de-CH" sz="3600" b="1" spc="-35" dirty="0"/>
              <a:t> </a:t>
            </a:r>
            <a:r>
              <a:rPr lang="de-CH" sz="3600" b="1" spc="-5" dirty="0"/>
              <a:t>bis</a:t>
            </a:r>
            <a:r>
              <a:rPr lang="de-CH" sz="3600" b="1" spc="-20" dirty="0"/>
              <a:t> </a:t>
            </a:r>
            <a:r>
              <a:rPr lang="de-CH" sz="3600" b="1" spc="-10" dirty="0"/>
              <a:t>zur</a:t>
            </a:r>
            <a:r>
              <a:rPr lang="de-CH" sz="3600" b="1" spc="-40" dirty="0"/>
              <a:t> </a:t>
            </a:r>
            <a:r>
              <a:rPr lang="de-CH" sz="3600" b="1" spc="-65" dirty="0"/>
              <a:t>NFA und zur OECD – Steuerreform </a:t>
            </a:r>
            <a:endParaRPr spc="-65" dirty="0"/>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7</a:t>
            </a:fld>
            <a:endParaRPr spc="-5" dirty="0">
              <a:solidFill>
                <a:srgbClr val="888888"/>
              </a:solidFill>
            </a:endParaRPr>
          </a:p>
        </p:txBody>
      </p:sp>
      <p:sp>
        <p:nvSpPr>
          <p:cNvPr id="3" name="object 3"/>
          <p:cNvSpPr txBox="1"/>
          <p:nvPr/>
        </p:nvSpPr>
        <p:spPr>
          <a:xfrm>
            <a:off x="322275" y="1533246"/>
            <a:ext cx="8464550" cy="4213718"/>
          </a:xfrm>
          <a:prstGeom prst="rect">
            <a:avLst/>
          </a:prstGeom>
        </p:spPr>
        <p:txBody>
          <a:bodyPr vert="horz" wrap="square" lIns="0" tIns="36830" rIns="0" bIns="0" rtlCol="0">
            <a:spAutoFit/>
          </a:bodyPr>
          <a:lstStyle/>
          <a:p>
            <a:pPr marL="355600" indent="-342900">
              <a:lnSpc>
                <a:spcPct val="100000"/>
              </a:lnSpc>
              <a:spcBef>
                <a:spcPts val="290"/>
              </a:spcBef>
              <a:buFont typeface="Wingdings"/>
              <a:buChar char=""/>
              <a:tabLst>
                <a:tab pos="354965" algn="l"/>
                <a:tab pos="355600" algn="l"/>
              </a:tabLst>
            </a:pPr>
            <a:r>
              <a:rPr sz="2000" dirty="0">
                <a:latin typeface="Times New Roman"/>
                <a:cs typeface="Times New Roman"/>
              </a:rPr>
              <a:t>Spannungen:</a:t>
            </a:r>
            <a:r>
              <a:rPr sz="2000" spc="-25" dirty="0">
                <a:latin typeface="Times New Roman"/>
                <a:cs typeface="Times New Roman"/>
              </a:rPr>
              <a:t> </a:t>
            </a:r>
            <a:r>
              <a:rPr sz="2000" spc="-5" dirty="0">
                <a:latin typeface="Times New Roman"/>
                <a:cs typeface="Times New Roman"/>
              </a:rPr>
              <a:t>Konfessionalisierung,</a:t>
            </a:r>
            <a:r>
              <a:rPr sz="2000" spc="-20" dirty="0">
                <a:latin typeface="Times New Roman"/>
                <a:cs typeface="Times New Roman"/>
              </a:rPr>
              <a:t> </a:t>
            </a:r>
            <a:r>
              <a:rPr sz="2000" dirty="0">
                <a:latin typeface="Times New Roman"/>
                <a:cs typeface="Times New Roman"/>
              </a:rPr>
              <a:t>Stadt/Land,</a:t>
            </a:r>
            <a:r>
              <a:rPr sz="2000" spc="-5" dirty="0">
                <a:latin typeface="Times New Roman"/>
                <a:cs typeface="Times New Roman"/>
              </a:rPr>
              <a:t> Reaktionäre/Modernisierer</a:t>
            </a:r>
            <a:endParaRPr sz="2000" dirty="0">
              <a:latin typeface="Times New Roman"/>
              <a:cs typeface="Times New Roman"/>
            </a:endParaRPr>
          </a:p>
          <a:p>
            <a:pPr marL="355600" indent="-342900">
              <a:lnSpc>
                <a:spcPct val="100000"/>
              </a:lnSpc>
              <a:spcBef>
                <a:spcPts val="190"/>
              </a:spcBef>
              <a:buFont typeface="Wingdings"/>
              <a:buChar char=""/>
              <a:tabLst>
                <a:tab pos="354965" algn="l"/>
                <a:tab pos="355600" algn="l"/>
              </a:tabLst>
            </a:pPr>
            <a:r>
              <a:rPr sz="2000" dirty="0">
                <a:latin typeface="Times New Roman"/>
                <a:cs typeface="Times New Roman"/>
              </a:rPr>
              <a:t>Sonderbundskrieg</a:t>
            </a:r>
          </a:p>
          <a:p>
            <a:pPr marL="355600" indent="-342900">
              <a:lnSpc>
                <a:spcPct val="100000"/>
              </a:lnSpc>
              <a:spcBef>
                <a:spcPts val="204"/>
              </a:spcBef>
              <a:buFont typeface="Wingdings"/>
              <a:buChar char=""/>
              <a:tabLst>
                <a:tab pos="354965" algn="l"/>
                <a:tab pos="355600" algn="l"/>
              </a:tabLst>
            </a:pPr>
            <a:r>
              <a:rPr sz="2000" dirty="0">
                <a:latin typeface="Times New Roman"/>
                <a:cs typeface="Times New Roman"/>
              </a:rPr>
              <a:t>Bundesverfassung</a:t>
            </a:r>
            <a:r>
              <a:rPr sz="2000" spc="-30" dirty="0">
                <a:latin typeface="Times New Roman"/>
                <a:cs typeface="Times New Roman"/>
              </a:rPr>
              <a:t> </a:t>
            </a:r>
            <a:r>
              <a:rPr sz="2000" dirty="0">
                <a:latin typeface="Times New Roman"/>
                <a:cs typeface="Times New Roman"/>
              </a:rPr>
              <a:t>von</a:t>
            </a:r>
            <a:r>
              <a:rPr sz="2000" spc="-25" dirty="0">
                <a:latin typeface="Times New Roman"/>
                <a:cs typeface="Times New Roman"/>
              </a:rPr>
              <a:t> </a:t>
            </a:r>
            <a:r>
              <a:rPr sz="2000" dirty="0">
                <a:latin typeface="Times New Roman"/>
                <a:cs typeface="Times New Roman"/>
              </a:rPr>
              <a:t>1848</a:t>
            </a:r>
            <a:r>
              <a:rPr sz="2000" spc="-10" dirty="0">
                <a:latin typeface="Times New Roman"/>
                <a:cs typeface="Times New Roman"/>
              </a:rPr>
              <a:t> </a:t>
            </a:r>
            <a:r>
              <a:rPr sz="2000" dirty="0">
                <a:latin typeface="Times New Roman"/>
                <a:cs typeface="Times New Roman"/>
              </a:rPr>
              <a:t>– </a:t>
            </a:r>
            <a:r>
              <a:rPr lang="de-CH" sz="2000" spc="-5" dirty="0">
                <a:latin typeface="Times New Roman"/>
                <a:cs typeface="Times New Roman"/>
              </a:rPr>
              <a:t>der </a:t>
            </a:r>
            <a:r>
              <a:rPr sz="2000" spc="-5" dirty="0" err="1">
                <a:latin typeface="Times New Roman"/>
                <a:cs typeface="Times New Roman"/>
              </a:rPr>
              <a:t>Kompromis</a:t>
            </a:r>
            <a:r>
              <a:rPr lang="de-CH" sz="2000" spc="-5" dirty="0">
                <a:latin typeface="Times New Roman"/>
                <a:cs typeface="Times New Roman"/>
              </a:rPr>
              <a:t>, u.a. mit Zwei-Kammer-System</a:t>
            </a:r>
            <a:endParaRPr sz="2000" dirty="0">
              <a:latin typeface="Times New Roman"/>
              <a:cs typeface="Times New Roman"/>
            </a:endParaRPr>
          </a:p>
          <a:p>
            <a:pPr marL="355600" indent="-342900">
              <a:lnSpc>
                <a:spcPct val="100000"/>
              </a:lnSpc>
              <a:spcBef>
                <a:spcPts val="204"/>
              </a:spcBef>
              <a:buFont typeface="Wingdings"/>
              <a:buChar char=""/>
              <a:tabLst>
                <a:tab pos="354965" algn="l"/>
                <a:tab pos="355600" algn="l"/>
              </a:tabLst>
            </a:pPr>
            <a:r>
              <a:rPr sz="2000" dirty="0">
                <a:latin typeface="Times New Roman"/>
                <a:cs typeface="Times New Roman"/>
              </a:rPr>
              <a:t>Revision</a:t>
            </a:r>
            <a:r>
              <a:rPr sz="2000" spc="-50" dirty="0">
                <a:latin typeface="Times New Roman"/>
                <a:cs typeface="Times New Roman"/>
              </a:rPr>
              <a:t> </a:t>
            </a:r>
            <a:r>
              <a:rPr sz="2000" dirty="0">
                <a:latin typeface="Times New Roman"/>
                <a:cs typeface="Times New Roman"/>
              </a:rPr>
              <a:t>Bundesverfassung</a:t>
            </a:r>
            <a:r>
              <a:rPr sz="2000" spc="-60" dirty="0">
                <a:latin typeface="Times New Roman"/>
                <a:cs typeface="Times New Roman"/>
              </a:rPr>
              <a:t> </a:t>
            </a:r>
            <a:r>
              <a:rPr sz="2000" dirty="0">
                <a:latin typeface="Times New Roman"/>
                <a:cs typeface="Times New Roman"/>
              </a:rPr>
              <a:t>1874</a:t>
            </a:r>
          </a:p>
          <a:p>
            <a:pPr marL="354965" marR="69850" indent="-342900">
              <a:lnSpc>
                <a:spcPct val="83300"/>
              </a:lnSpc>
              <a:spcBef>
                <a:spcPts val="595"/>
              </a:spcBef>
              <a:buFont typeface="Wingdings"/>
              <a:buChar char=""/>
              <a:tabLst>
                <a:tab pos="354965" algn="l"/>
                <a:tab pos="355600" algn="l"/>
              </a:tabLst>
            </a:pPr>
            <a:r>
              <a:rPr sz="2000" b="1" dirty="0">
                <a:latin typeface="Times New Roman"/>
                <a:cs typeface="Times New Roman"/>
              </a:rPr>
              <a:t>Geschichte des </a:t>
            </a:r>
            <a:r>
              <a:rPr sz="2000" b="1" spc="-5" dirty="0">
                <a:latin typeface="Times New Roman"/>
                <a:cs typeface="Times New Roman"/>
              </a:rPr>
              <a:t>Schweizer </a:t>
            </a:r>
            <a:r>
              <a:rPr sz="2000" b="1" dirty="0">
                <a:latin typeface="Times New Roman"/>
                <a:cs typeface="Times New Roman"/>
              </a:rPr>
              <a:t>Bundesstaat ist bis </a:t>
            </a:r>
            <a:r>
              <a:rPr sz="2000" b="1" spc="-5" dirty="0">
                <a:latin typeface="Times New Roman"/>
                <a:cs typeface="Times New Roman"/>
              </a:rPr>
              <a:t>zur </a:t>
            </a:r>
            <a:r>
              <a:rPr sz="2000" b="1" spc="-45" dirty="0">
                <a:latin typeface="Times New Roman"/>
                <a:cs typeface="Times New Roman"/>
              </a:rPr>
              <a:t>NFA </a:t>
            </a:r>
            <a:r>
              <a:rPr sz="2000" b="1" dirty="0">
                <a:latin typeface="Times New Roman"/>
                <a:cs typeface="Times New Roman"/>
              </a:rPr>
              <a:t>in der Grund- </a:t>
            </a:r>
            <a:r>
              <a:rPr sz="2000" b="1" spc="5" dirty="0">
                <a:latin typeface="Times New Roman"/>
                <a:cs typeface="Times New Roman"/>
              </a:rPr>
              <a:t> </a:t>
            </a:r>
            <a:r>
              <a:rPr sz="2000" b="1" dirty="0">
                <a:latin typeface="Times New Roman"/>
                <a:cs typeface="Times New Roman"/>
              </a:rPr>
              <a:t>tendenz</a:t>
            </a:r>
            <a:r>
              <a:rPr sz="2000" b="1" spc="-15" dirty="0">
                <a:latin typeface="Times New Roman"/>
                <a:cs typeface="Times New Roman"/>
              </a:rPr>
              <a:t> </a:t>
            </a:r>
            <a:r>
              <a:rPr sz="2000" b="1" spc="-5" dirty="0">
                <a:latin typeface="Times New Roman"/>
                <a:cs typeface="Times New Roman"/>
              </a:rPr>
              <a:t>eine</a:t>
            </a:r>
            <a:r>
              <a:rPr sz="2000" b="1" dirty="0">
                <a:latin typeface="Times New Roman"/>
                <a:cs typeface="Times New Roman"/>
              </a:rPr>
              <a:t> Geschichte</a:t>
            </a:r>
            <a:r>
              <a:rPr sz="2000" b="1" spc="-25" dirty="0">
                <a:latin typeface="Times New Roman"/>
                <a:cs typeface="Times New Roman"/>
              </a:rPr>
              <a:t> </a:t>
            </a:r>
            <a:r>
              <a:rPr sz="2000" b="1" dirty="0">
                <a:latin typeface="Times New Roman"/>
                <a:cs typeface="Times New Roman"/>
              </a:rPr>
              <a:t>der</a:t>
            </a:r>
            <a:r>
              <a:rPr sz="2000" b="1" spc="-40" dirty="0">
                <a:latin typeface="Times New Roman"/>
                <a:cs typeface="Times New Roman"/>
              </a:rPr>
              <a:t> </a:t>
            </a:r>
            <a:r>
              <a:rPr sz="2000" b="1" spc="-5" dirty="0">
                <a:latin typeface="Times New Roman"/>
                <a:cs typeface="Times New Roman"/>
              </a:rPr>
              <a:t>Zentralisierung</a:t>
            </a:r>
            <a:r>
              <a:rPr sz="2000" b="1" spc="-15" dirty="0">
                <a:latin typeface="Times New Roman"/>
                <a:cs typeface="Times New Roman"/>
              </a:rPr>
              <a:t> </a:t>
            </a:r>
            <a:r>
              <a:rPr sz="2000" b="1" spc="-5" dirty="0">
                <a:latin typeface="Times New Roman"/>
                <a:cs typeface="Times New Roman"/>
              </a:rPr>
              <a:t>mit </a:t>
            </a:r>
            <a:r>
              <a:rPr sz="2000" b="1" dirty="0">
                <a:latin typeface="Times New Roman"/>
                <a:cs typeface="Times New Roman"/>
              </a:rPr>
              <a:t>zunehmender</a:t>
            </a:r>
            <a:r>
              <a:rPr sz="2000" b="1" spc="-35" dirty="0">
                <a:latin typeface="Times New Roman"/>
                <a:cs typeface="Times New Roman"/>
              </a:rPr>
              <a:t> </a:t>
            </a:r>
            <a:r>
              <a:rPr sz="2000" b="1" spc="-5" dirty="0">
                <a:latin typeface="Times New Roman"/>
                <a:cs typeface="Times New Roman"/>
              </a:rPr>
              <a:t>finanzieller </a:t>
            </a:r>
            <a:r>
              <a:rPr sz="2000" b="1" spc="-484" dirty="0">
                <a:latin typeface="Times New Roman"/>
                <a:cs typeface="Times New Roman"/>
              </a:rPr>
              <a:t> </a:t>
            </a:r>
            <a:r>
              <a:rPr sz="2000" b="1" dirty="0">
                <a:latin typeface="Times New Roman"/>
                <a:cs typeface="Times New Roman"/>
              </a:rPr>
              <a:t>und</a:t>
            </a:r>
            <a:r>
              <a:rPr sz="2000" b="1" spc="-5" dirty="0">
                <a:latin typeface="Times New Roman"/>
                <a:cs typeface="Times New Roman"/>
              </a:rPr>
              <a:t> </a:t>
            </a:r>
            <a:r>
              <a:rPr sz="2000" b="1" dirty="0">
                <a:latin typeface="Times New Roman"/>
                <a:cs typeface="Times New Roman"/>
              </a:rPr>
              <a:t>aufgabenbezogener</a:t>
            </a:r>
            <a:r>
              <a:rPr sz="2000" b="1" spc="-110" dirty="0">
                <a:latin typeface="Times New Roman"/>
                <a:cs typeface="Times New Roman"/>
              </a:rPr>
              <a:t> </a:t>
            </a:r>
            <a:r>
              <a:rPr sz="2000" b="1" spc="-15" dirty="0">
                <a:latin typeface="Times New Roman"/>
                <a:cs typeface="Times New Roman"/>
              </a:rPr>
              <a:t>Verflechtung</a:t>
            </a:r>
            <a:r>
              <a:rPr sz="2000" b="1" spc="-45" dirty="0">
                <a:latin typeface="Times New Roman"/>
                <a:cs typeface="Times New Roman"/>
              </a:rPr>
              <a:t> </a:t>
            </a:r>
            <a:r>
              <a:rPr sz="2000" b="1" dirty="0">
                <a:latin typeface="Times New Roman"/>
                <a:cs typeface="Times New Roman"/>
              </a:rPr>
              <a:t>Bund/Kantone</a:t>
            </a:r>
            <a:r>
              <a:rPr sz="2000" b="1" spc="-40" dirty="0">
                <a:latin typeface="Times New Roman"/>
                <a:cs typeface="Times New Roman"/>
              </a:rPr>
              <a:t> </a:t>
            </a:r>
            <a:r>
              <a:rPr sz="2000" b="1" spc="-5" dirty="0">
                <a:latin typeface="Times New Roman"/>
                <a:cs typeface="Times New Roman"/>
              </a:rPr>
              <a:t>mit</a:t>
            </a:r>
            <a:r>
              <a:rPr sz="2000" b="1" spc="-15" dirty="0">
                <a:latin typeface="Times New Roman"/>
                <a:cs typeface="Times New Roman"/>
              </a:rPr>
              <a:t> </a:t>
            </a:r>
            <a:r>
              <a:rPr sz="2000" b="1" dirty="0">
                <a:latin typeface="Times New Roman"/>
                <a:cs typeface="Times New Roman"/>
              </a:rPr>
              <a:t>der</a:t>
            </a:r>
            <a:r>
              <a:rPr sz="2000" b="1" spc="-55" dirty="0">
                <a:latin typeface="Times New Roman"/>
                <a:cs typeface="Times New Roman"/>
              </a:rPr>
              <a:t> </a:t>
            </a:r>
            <a:r>
              <a:rPr sz="2000" b="1" dirty="0">
                <a:latin typeface="Times New Roman"/>
                <a:cs typeface="Times New Roman"/>
              </a:rPr>
              <a:t>Konsequenz, </a:t>
            </a:r>
            <a:r>
              <a:rPr sz="2000" b="1" spc="-484" dirty="0">
                <a:latin typeface="Times New Roman"/>
                <a:cs typeface="Times New Roman"/>
              </a:rPr>
              <a:t> </a:t>
            </a:r>
            <a:r>
              <a:rPr sz="2000" b="1" dirty="0">
                <a:latin typeface="Times New Roman"/>
                <a:cs typeface="Times New Roman"/>
              </a:rPr>
              <a:t>dass</a:t>
            </a:r>
            <a:endParaRPr sz="2000" dirty="0">
              <a:latin typeface="Times New Roman"/>
              <a:cs typeface="Times New Roman"/>
            </a:endParaRPr>
          </a:p>
          <a:p>
            <a:pPr marL="640080" marR="737870" lvl="1" indent="-273050">
              <a:lnSpc>
                <a:spcPts val="2000"/>
              </a:lnSpc>
              <a:spcBef>
                <a:spcPts val="605"/>
              </a:spcBef>
              <a:buFont typeface="Symbol"/>
              <a:buChar char=""/>
              <a:tabLst>
                <a:tab pos="640080" algn="l"/>
                <a:tab pos="640715" algn="l"/>
              </a:tabLst>
            </a:pPr>
            <a:r>
              <a:rPr sz="2000" dirty="0">
                <a:latin typeface="Times New Roman"/>
                <a:cs typeface="Times New Roman"/>
              </a:rPr>
              <a:t>Steuerungsproblem </a:t>
            </a:r>
            <a:r>
              <a:rPr sz="2000" spc="-10" dirty="0">
                <a:latin typeface="Times New Roman"/>
                <a:cs typeface="Times New Roman"/>
              </a:rPr>
              <a:t>immer </a:t>
            </a:r>
            <a:r>
              <a:rPr sz="2000" spc="-5" dirty="0">
                <a:latin typeface="Times New Roman"/>
                <a:cs typeface="Times New Roman"/>
              </a:rPr>
              <a:t>offensichtlicher </a:t>
            </a:r>
            <a:r>
              <a:rPr sz="2000" dirty="0">
                <a:latin typeface="Times New Roman"/>
                <a:cs typeface="Times New Roman"/>
              </a:rPr>
              <a:t>wird: </a:t>
            </a:r>
            <a:r>
              <a:rPr sz="2000" spc="-5" dirty="0">
                <a:latin typeface="Times New Roman"/>
                <a:cs typeface="Times New Roman"/>
              </a:rPr>
              <a:t>ausgabenorientierter </a:t>
            </a:r>
            <a:r>
              <a:rPr sz="2000" spc="-484" dirty="0">
                <a:latin typeface="Times New Roman"/>
                <a:cs typeface="Times New Roman"/>
              </a:rPr>
              <a:t> </a:t>
            </a:r>
            <a:r>
              <a:rPr sz="2000" dirty="0">
                <a:latin typeface="Times New Roman"/>
                <a:cs typeface="Times New Roman"/>
              </a:rPr>
              <a:t>Finanzausgleich</a:t>
            </a:r>
          </a:p>
          <a:p>
            <a:pPr marL="640080" marR="5080" lvl="1" indent="-273050">
              <a:lnSpc>
                <a:spcPts val="2000"/>
              </a:lnSpc>
              <a:spcBef>
                <a:spcPts val="595"/>
              </a:spcBef>
              <a:buFont typeface="Symbol"/>
              <a:buChar char=""/>
              <a:tabLst>
                <a:tab pos="640080" algn="l"/>
                <a:tab pos="640715" algn="l"/>
              </a:tabLst>
            </a:pPr>
            <a:r>
              <a:rPr sz="2000" dirty="0">
                <a:latin typeface="Times New Roman"/>
                <a:cs typeface="Times New Roman"/>
              </a:rPr>
              <a:t>Neugestaltung</a:t>
            </a:r>
            <a:r>
              <a:rPr sz="2000" spc="-40" dirty="0">
                <a:latin typeface="Times New Roman"/>
                <a:cs typeface="Times New Roman"/>
              </a:rPr>
              <a:t> </a:t>
            </a:r>
            <a:r>
              <a:rPr sz="2000" dirty="0">
                <a:latin typeface="Times New Roman"/>
                <a:cs typeface="Times New Roman"/>
              </a:rPr>
              <a:t>des</a:t>
            </a:r>
            <a:r>
              <a:rPr sz="2000" spc="5" dirty="0">
                <a:latin typeface="Times New Roman"/>
                <a:cs typeface="Times New Roman"/>
              </a:rPr>
              <a:t> </a:t>
            </a:r>
            <a:r>
              <a:rPr sz="2000" spc="-5" dirty="0">
                <a:latin typeface="Times New Roman"/>
                <a:cs typeface="Times New Roman"/>
              </a:rPr>
              <a:t>Finanzausgleichs</a:t>
            </a:r>
            <a:r>
              <a:rPr sz="2000" spc="-35" dirty="0">
                <a:latin typeface="Times New Roman"/>
                <a:cs typeface="Times New Roman"/>
              </a:rPr>
              <a:t> </a:t>
            </a:r>
            <a:r>
              <a:rPr sz="2000" spc="5" dirty="0">
                <a:latin typeface="Times New Roman"/>
                <a:cs typeface="Times New Roman"/>
              </a:rPr>
              <a:t>und</a:t>
            </a:r>
            <a:r>
              <a:rPr sz="2000" spc="-10" dirty="0">
                <a:latin typeface="Times New Roman"/>
                <a:cs typeface="Times New Roman"/>
              </a:rPr>
              <a:t> </a:t>
            </a:r>
            <a:r>
              <a:rPr sz="2000" dirty="0">
                <a:latin typeface="Times New Roman"/>
                <a:cs typeface="Times New Roman"/>
              </a:rPr>
              <a:t>der</a:t>
            </a:r>
            <a:r>
              <a:rPr sz="2000" spc="-120" dirty="0">
                <a:latin typeface="Times New Roman"/>
                <a:cs typeface="Times New Roman"/>
              </a:rPr>
              <a:t> </a:t>
            </a:r>
            <a:r>
              <a:rPr sz="2000" dirty="0">
                <a:latin typeface="Times New Roman"/>
                <a:cs typeface="Times New Roman"/>
              </a:rPr>
              <a:t>Aufgabenteilung</a:t>
            </a:r>
            <a:r>
              <a:rPr sz="2000" spc="-40" dirty="0">
                <a:latin typeface="Times New Roman"/>
                <a:cs typeface="Times New Roman"/>
              </a:rPr>
              <a:t> </a:t>
            </a:r>
            <a:r>
              <a:rPr sz="2000" dirty="0">
                <a:latin typeface="Times New Roman"/>
                <a:cs typeface="Times New Roman"/>
              </a:rPr>
              <a:t>Bund/Kantone </a:t>
            </a:r>
            <a:r>
              <a:rPr sz="2000" spc="-484" dirty="0">
                <a:latin typeface="Times New Roman"/>
                <a:cs typeface="Times New Roman"/>
              </a:rPr>
              <a:t> </a:t>
            </a:r>
            <a:r>
              <a:rPr sz="2000" spc="-20" dirty="0">
                <a:latin typeface="Times New Roman"/>
                <a:cs typeface="Times New Roman"/>
              </a:rPr>
              <a:t>(Volksabstimmung</a:t>
            </a:r>
            <a:r>
              <a:rPr sz="2000" spc="-30" dirty="0">
                <a:latin typeface="Times New Roman"/>
                <a:cs typeface="Times New Roman"/>
              </a:rPr>
              <a:t> </a:t>
            </a:r>
            <a:r>
              <a:rPr sz="2000" spc="5" dirty="0">
                <a:latin typeface="Times New Roman"/>
                <a:cs typeface="Times New Roman"/>
              </a:rPr>
              <a:t>vom</a:t>
            </a:r>
            <a:r>
              <a:rPr sz="2000" spc="-25" dirty="0">
                <a:latin typeface="Times New Roman"/>
                <a:cs typeface="Times New Roman"/>
              </a:rPr>
              <a:t> </a:t>
            </a:r>
            <a:r>
              <a:rPr sz="2000" dirty="0">
                <a:latin typeface="Times New Roman"/>
                <a:cs typeface="Times New Roman"/>
              </a:rPr>
              <a:t>3.</a:t>
            </a:r>
            <a:r>
              <a:rPr sz="2000" spc="-20" dirty="0">
                <a:latin typeface="Times New Roman"/>
                <a:cs typeface="Times New Roman"/>
              </a:rPr>
              <a:t> </a:t>
            </a:r>
            <a:r>
              <a:rPr sz="2000" dirty="0">
                <a:latin typeface="Times New Roman"/>
                <a:cs typeface="Times New Roman"/>
              </a:rPr>
              <a:t>Oktober</a:t>
            </a:r>
            <a:r>
              <a:rPr sz="2000" spc="-30" dirty="0">
                <a:latin typeface="Times New Roman"/>
                <a:cs typeface="Times New Roman"/>
              </a:rPr>
              <a:t> </a:t>
            </a:r>
            <a:r>
              <a:rPr sz="2000" spc="5" dirty="0">
                <a:latin typeface="Times New Roman"/>
                <a:cs typeface="Times New Roman"/>
              </a:rPr>
              <a:t>2003:</a:t>
            </a:r>
            <a:r>
              <a:rPr sz="2000" spc="-40" dirty="0">
                <a:latin typeface="Times New Roman"/>
                <a:cs typeface="Times New Roman"/>
              </a:rPr>
              <a:t> </a:t>
            </a:r>
            <a:r>
              <a:rPr sz="2000" dirty="0">
                <a:latin typeface="Times New Roman"/>
                <a:cs typeface="Times New Roman"/>
              </a:rPr>
              <a:t>64,4</a:t>
            </a:r>
            <a:r>
              <a:rPr sz="2000" spc="-30" dirty="0">
                <a:latin typeface="Times New Roman"/>
                <a:cs typeface="Times New Roman"/>
              </a:rPr>
              <a:t> </a:t>
            </a:r>
            <a:r>
              <a:rPr sz="2000" dirty="0">
                <a:latin typeface="Times New Roman"/>
                <a:cs typeface="Times New Roman"/>
              </a:rPr>
              <a:t>%</a:t>
            </a:r>
            <a:r>
              <a:rPr sz="2000" spc="-10" dirty="0">
                <a:latin typeface="Times New Roman"/>
                <a:cs typeface="Times New Roman"/>
              </a:rPr>
              <a:t> </a:t>
            </a:r>
            <a:r>
              <a:rPr sz="2000" dirty="0">
                <a:latin typeface="Times New Roman"/>
                <a:cs typeface="Times New Roman"/>
              </a:rPr>
              <a:t>Ja,</a:t>
            </a:r>
            <a:r>
              <a:rPr sz="2000" spc="-10" dirty="0">
                <a:latin typeface="Times New Roman"/>
                <a:cs typeface="Times New Roman"/>
              </a:rPr>
              <a:t> </a:t>
            </a:r>
            <a:r>
              <a:rPr sz="2000" dirty="0">
                <a:latin typeface="Times New Roman"/>
                <a:cs typeface="Times New Roman"/>
              </a:rPr>
              <a:t>23</a:t>
            </a:r>
            <a:r>
              <a:rPr sz="2000" spc="-10" dirty="0">
                <a:latin typeface="Times New Roman"/>
                <a:cs typeface="Times New Roman"/>
              </a:rPr>
              <a:t> </a:t>
            </a:r>
            <a:r>
              <a:rPr sz="2000" dirty="0">
                <a:latin typeface="Times New Roman"/>
                <a:cs typeface="Times New Roman"/>
              </a:rPr>
              <a:t>Kantone)</a:t>
            </a:r>
          </a:p>
          <a:p>
            <a:pPr marL="640080" lvl="1" indent="-273050">
              <a:lnSpc>
                <a:spcPts val="2195"/>
              </a:lnSpc>
              <a:spcBef>
                <a:spcPts val="210"/>
              </a:spcBef>
              <a:buFont typeface="Symbol"/>
              <a:buChar char=""/>
              <a:tabLst>
                <a:tab pos="640080" algn="l"/>
                <a:tab pos="640715" algn="l"/>
              </a:tabLst>
            </a:pPr>
            <a:r>
              <a:rPr sz="2000" dirty="0">
                <a:latin typeface="Times New Roman"/>
                <a:cs typeface="Times New Roman"/>
              </a:rPr>
              <a:t>Ablehnung</a:t>
            </a:r>
            <a:r>
              <a:rPr sz="2000" spc="-40" dirty="0">
                <a:latin typeface="Times New Roman"/>
                <a:cs typeface="Times New Roman"/>
              </a:rPr>
              <a:t> </a:t>
            </a:r>
            <a:r>
              <a:rPr sz="2000" dirty="0">
                <a:latin typeface="Times New Roman"/>
                <a:cs typeface="Times New Roman"/>
              </a:rPr>
              <a:t>der</a:t>
            </a:r>
            <a:r>
              <a:rPr sz="2000" spc="-5" dirty="0">
                <a:latin typeface="Times New Roman"/>
                <a:cs typeface="Times New Roman"/>
              </a:rPr>
              <a:t> «Steuergerechtigkeits-Initiative»</a:t>
            </a:r>
            <a:r>
              <a:rPr sz="2000" spc="-40" dirty="0">
                <a:latin typeface="Times New Roman"/>
                <a:cs typeface="Times New Roman"/>
              </a:rPr>
              <a:t> </a:t>
            </a:r>
            <a:r>
              <a:rPr sz="2000" spc="-5" dirty="0">
                <a:latin typeface="Times New Roman"/>
                <a:cs typeface="Times New Roman"/>
              </a:rPr>
              <a:t>(materielle</a:t>
            </a:r>
            <a:endParaRPr sz="2000" dirty="0">
              <a:latin typeface="Times New Roman"/>
              <a:cs typeface="Times New Roman"/>
            </a:endParaRPr>
          </a:p>
          <a:p>
            <a:pPr marL="640080">
              <a:lnSpc>
                <a:spcPts val="2195"/>
              </a:lnSpc>
            </a:pPr>
            <a:r>
              <a:rPr sz="2000" spc="-5" dirty="0">
                <a:latin typeface="Times New Roman"/>
                <a:cs typeface="Times New Roman"/>
              </a:rPr>
              <a:t>Steuerharmonisierung)</a:t>
            </a:r>
            <a:r>
              <a:rPr sz="2000" spc="-30" dirty="0">
                <a:latin typeface="Times New Roman"/>
                <a:cs typeface="Times New Roman"/>
              </a:rPr>
              <a:t> </a:t>
            </a:r>
            <a:r>
              <a:rPr sz="2000" dirty="0">
                <a:latin typeface="Times New Roman"/>
                <a:cs typeface="Times New Roman"/>
              </a:rPr>
              <a:t>am</a:t>
            </a:r>
            <a:r>
              <a:rPr sz="2000" spc="-20" dirty="0">
                <a:latin typeface="Times New Roman"/>
                <a:cs typeface="Times New Roman"/>
              </a:rPr>
              <a:t> </a:t>
            </a:r>
            <a:r>
              <a:rPr sz="2000" dirty="0">
                <a:latin typeface="Times New Roman"/>
                <a:cs typeface="Times New Roman"/>
              </a:rPr>
              <a:t>28.</a:t>
            </a:r>
            <a:r>
              <a:rPr sz="2000" spc="-10" dirty="0">
                <a:latin typeface="Times New Roman"/>
                <a:cs typeface="Times New Roman"/>
              </a:rPr>
              <a:t> </a:t>
            </a:r>
            <a:r>
              <a:rPr sz="2000" dirty="0">
                <a:latin typeface="Times New Roman"/>
                <a:cs typeface="Times New Roman"/>
              </a:rPr>
              <a:t>November</a:t>
            </a:r>
            <a:r>
              <a:rPr sz="2000" spc="-10" dirty="0">
                <a:latin typeface="Times New Roman"/>
                <a:cs typeface="Times New Roman"/>
              </a:rPr>
              <a:t> </a:t>
            </a:r>
            <a:r>
              <a:rPr sz="2000" dirty="0">
                <a:latin typeface="Times New Roman"/>
                <a:cs typeface="Times New Roman"/>
              </a:rPr>
              <a:t>2010</a:t>
            </a:r>
            <a:r>
              <a:rPr sz="2000" spc="-20" dirty="0">
                <a:latin typeface="Times New Roman"/>
                <a:cs typeface="Times New Roman"/>
              </a:rPr>
              <a:t> </a:t>
            </a:r>
            <a:r>
              <a:rPr sz="2000" dirty="0">
                <a:latin typeface="Times New Roman"/>
                <a:cs typeface="Times New Roman"/>
              </a:rPr>
              <a:t>(58</a:t>
            </a:r>
            <a:r>
              <a:rPr sz="2000" spc="-10" dirty="0">
                <a:latin typeface="Times New Roman"/>
                <a:cs typeface="Times New Roman"/>
              </a:rPr>
              <a:t> </a:t>
            </a:r>
            <a:r>
              <a:rPr sz="2000" dirty="0">
                <a:latin typeface="Times New Roman"/>
                <a:cs typeface="Times New Roman"/>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161820"/>
            <a:ext cx="7613498" cy="520655"/>
          </a:xfrm>
          <a:prstGeom prst="rect">
            <a:avLst/>
          </a:prstGeom>
        </p:spPr>
        <p:txBody>
          <a:bodyPr vert="horz" wrap="square" lIns="0" tIns="12700" rIns="0" bIns="0" rtlCol="0">
            <a:spAutoFit/>
          </a:bodyPr>
          <a:lstStyle/>
          <a:p>
            <a:pPr marL="12700">
              <a:lnSpc>
                <a:spcPct val="100000"/>
              </a:lnSpc>
              <a:spcBef>
                <a:spcPts val="100"/>
              </a:spcBef>
            </a:pPr>
            <a:r>
              <a:rPr b="1" spc="-5" dirty="0"/>
              <a:t>Finanzausgleichskonzepte</a:t>
            </a:r>
            <a:r>
              <a:rPr b="1" spc="25" dirty="0"/>
              <a:t> </a:t>
            </a:r>
            <a:r>
              <a:rPr b="1" dirty="0"/>
              <a:t>im</a:t>
            </a:r>
            <a:r>
              <a:rPr b="1" spc="-50" dirty="0"/>
              <a:t> </a:t>
            </a:r>
            <a:r>
              <a:rPr b="1" spc="-25" dirty="0"/>
              <a:t>Wandel</a:t>
            </a:r>
            <a:r>
              <a:rPr b="1" spc="5" dirty="0"/>
              <a:t> </a:t>
            </a:r>
            <a:r>
              <a:rPr b="1" spc="-5" dirty="0"/>
              <a:t>der</a:t>
            </a:r>
            <a:r>
              <a:rPr b="1" spc="-45" dirty="0"/>
              <a:t> </a:t>
            </a:r>
            <a:r>
              <a:rPr b="1" spc="-10" dirty="0"/>
              <a:t>Zeit</a:t>
            </a:r>
          </a:p>
        </p:txBody>
      </p:sp>
      <p:sp>
        <p:nvSpPr>
          <p:cNvPr id="4" name="object 4"/>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8</a:t>
            </a:fld>
            <a:endParaRPr spc="-5" dirty="0">
              <a:solidFill>
                <a:srgbClr val="888888"/>
              </a:solidFill>
            </a:endParaRPr>
          </a:p>
        </p:txBody>
      </p:sp>
      <p:sp>
        <p:nvSpPr>
          <p:cNvPr id="3" name="object 3"/>
          <p:cNvSpPr txBox="1"/>
          <p:nvPr/>
        </p:nvSpPr>
        <p:spPr>
          <a:xfrm>
            <a:off x="310997" y="762000"/>
            <a:ext cx="8204353" cy="5436104"/>
          </a:xfrm>
          <a:prstGeom prst="rect">
            <a:avLst/>
          </a:prstGeom>
        </p:spPr>
        <p:txBody>
          <a:bodyPr vert="horz" wrap="square" lIns="0" tIns="36830" rIns="0" bIns="0" rtlCol="0">
            <a:spAutoFit/>
          </a:bodyPr>
          <a:lstStyle/>
          <a:p>
            <a:pPr marL="355600" indent="-342900">
              <a:lnSpc>
                <a:spcPct val="100000"/>
              </a:lnSpc>
              <a:spcBef>
                <a:spcPts val="290"/>
              </a:spcBef>
              <a:buFont typeface="Wingdings"/>
              <a:buChar char=""/>
              <a:tabLst>
                <a:tab pos="354965" algn="l"/>
                <a:tab pos="355600" algn="l"/>
              </a:tabLst>
            </a:pPr>
            <a:r>
              <a:rPr lang="de-CH" sz="2000" spc="-5" dirty="0">
                <a:latin typeface="Times New Roman"/>
                <a:cs typeface="Times New Roman"/>
              </a:rPr>
              <a:t>Finanzausgleich ist zusammen mit der formellen Steuerharmonisierung das dämpfende Element zum Steuerwettbewerb mit kantonaler materieller Steuerhoheit</a:t>
            </a:r>
          </a:p>
          <a:p>
            <a:pPr marL="355600" indent="-342900">
              <a:lnSpc>
                <a:spcPct val="100000"/>
              </a:lnSpc>
              <a:spcBef>
                <a:spcPts val="290"/>
              </a:spcBef>
              <a:buFont typeface="Wingdings"/>
              <a:buChar char=""/>
              <a:tabLst>
                <a:tab pos="354965" algn="l"/>
                <a:tab pos="355600" algn="l"/>
              </a:tabLst>
            </a:pPr>
            <a:r>
              <a:rPr sz="2000" spc="-5" dirty="0">
                <a:latin typeface="Times New Roman"/>
                <a:cs typeface="Times New Roman"/>
              </a:rPr>
              <a:t>Bis</a:t>
            </a:r>
            <a:r>
              <a:rPr sz="2000" spc="-25" dirty="0">
                <a:latin typeface="Times New Roman"/>
                <a:cs typeface="Times New Roman"/>
              </a:rPr>
              <a:t> </a:t>
            </a:r>
            <a:r>
              <a:rPr sz="2000" spc="5" dirty="0">
                <a:latin typeface="Times New Roman"/>
                <a:cs typeface="Times New Roman"/>
              </a:rPr>
              <a:t>1990</a:t>
            </a:r>
            <a:r>
              <a:rPr sz="2000" spc="-50" dirty="0">
                <a:latin typeface="Times New Roman"/>
                <a:cs typeface="Times New Roman"/>
              </a:rPr>
              <a:t> </a:t>
            </a:r>
            <a:r>
              <a:rPr sz="2000" dirty="0">
                <a:latin typeface="Times New Roman"/>
                <a:cs typeface="Times New Roman"/>
              </a:rPr>
              <a:t>Jahre:</a:t>
            </a:r>
          </a:p>
          <a:p>
            <a:pPr marL="640080" lvl="1" indent="-273050">
              <a:lnSpc>
                <a:spcPct val="100000"/>
              </a:lnSpc>
              <a:spcBef>
                <a:spcPts val="190"/>
              </a:spcBef>
              <a:buFont typeface="Symbol"/>
              <a:buChar char=""/>
              <a:tabLst>
                <a:tab pos="640080" algn="l"/>
                <a:tab pos="640715" algn="l"/>
              </a:tabLst>
            </a:pPr>
            <a:r>
              <a:rPr sz="2000" dirty="0">
                <a:latin typeface="Times New Roman"/>
                <a:cs typeface="Times New Roman"/>
              </a:rPr>
              <a:t>Finanzausg</a:t>
            </a:r>
            <a:r>
              <a:rPr sz="2000" spc="-10" dirty="0">
                <a:latin typeface="Times New Roman"/>
                <a:cs typeface="Times New Roman"/>
              </a:rPr>
              <a:t>l</a:t>
            </a:r>
            <a:r>
              <a:rPr sz="2000" dirty="0">
                <a:latin typeface="Times New Roman"/>
                <a:cs typeface="Times New Roman"/>
              </a:rPr>
              <a:t>e</a:t>
            </a:r>
            <a:r>
              <a:rPr sz="2000" spc="-10" dirty="0">
                <a:latin typeface="Times New Roman"/>
                <a:cs typeface="Times New Roman"/>
              </a:rPr>
              <a:t>i</a:t>
            </a:r>
            <a:r>
              <a:rPr sz="2000" dirty="0">
                <a:latin typeface="Times New Roman"/>
                <a:cs typeface="Times New Roman"/>
              </a:rPr>
              <a:t>ch</a:t>
            </a:r>
            <a:r>
              <a:rPr sz="2000" spc="-35" dirty="0">
                <a:latin typeface="Times New Roman"/>
                <a:cs typeface="Times New Roman"/>
              </a:rPr>
              <a:t> </a:t>
            </a:r>
            <a:r>
              <a:rPr sz="2000" dirty="0">
                <a:latin typeface="Times New Roman"/>
                <a:cs typeface="Times New Roman"/>
              </a:rPr>
              <a:t>p</a:t>
            </a:r>
            <a:r>
              <a:rPr sz="2000" spc="5" dirty="0">
                <a:latin typeface="Times New Roman"/>
                <a:cs typeface="Times New Roman"/>
              </a:rPr>
              <a:t>r</a:t>
            </a:r>
            <a:r>
              <a:rPr sz="2000" dirty="0">
                <a:latin typeface="Times New Roman"/>
                <a:cs typeface="Times New Roman"/>
              </a:rPr>
              <a:t>i</a:t>
            </a:r>
            <a:r>
              <a:rPr sz="2000" spc="-30" dirty="0">
                <a:latin typeface="Times New Roman"/>
                <a:cs typeface="Times New Roman"/>
              </a:rPr>
              <a:t>m</a:t>
            </a:r>
            <a:r>
              <a:rPr sz="2000" dirty="0">
                <a:latin typeface="Times New Roman"/>
                <a:cs typeface="Times New Roman"/>
              </a:rPr>
              <a:t>är</a:t>
            </a:r>
            <a:r>
              <a:rPr sz="2000" spc="-20" dirty="0">
                <a:latin typeface="Times New Roman"/>
                <a:cs typeface="Times New Roman"/>
              </a:rPr>
              <a:t> </a:t>
            </a:r>
            <a:r>
              <a:rPr sz="2000" dirty="0">
                <a:latin typeface="Times New Roman"/>
                <a:cs typeface="Times New Roman"/>
              </a:rPr>
              <a:t>a</a:t>
            </a:r>
            <a:r>
              <a:rPr sz="2000" spc="-10" dirty="0">
                <a:latin typeface="Times New Roman"/>
                <a:cs typeface="Times New Roman"/>
              </a:rPr>
              <a:t>l</a:t>
            </a:r>
            <a:r>
              <a:rPr sz="2000" dirty="0">
                <a:latin typeface="Times New Roman"/>
                <a:cs typeface="Times New Roman"/>
              </a:rPr>
              <a:t>s</a:t>
            </a:r>
            <a:r>
              <a:rPr sz="2000" spc="-120" dirty="0">
                <a:latin typeface="Times New Roman"/>
                <a:cs typeface="Times New Roman"/>
              </a:rPr>
              <a:t> </a:t>
            </a:r>
            <a:r>
              <a:rPr sz="2000" dirty="0">
                <a:latin typeface="Times New Roman"/>
                <a:cs typeface="Times New Roman"/>
              </a:rPr>
              <a:t>A</a:t>
            </a:r>
            <a:r>
              <a:rPr sz="2000" spc="10" dirty="0">
                <a:latin typeface="Times New Roman"/>
                <a:cs typeface="Times New Roman"/>
              </a:rPr>
              <a:t>u</a:t>
            </a:r>
            <a:r>
              <a:rPr sz="2000" dirty="0">
                <a:latin typeface="Times New Roman"/>
                <a:cs typeface="Times New Roman"/>
              </a:rPr>
              <a:t>sgl</a:t>
            </a:r>
            <a:r>
              <a:rPr sz="2000" spc="-10" dirty="0">
                <a:latin typeface="Times New Roman"/>
                <a:cs typeface="Times New Roman"/>
              </a:rPr>
              <a:t>e</a:t>
            </a:r>
            <a:r>
              <a:rPr sz="2000" dirty="0">
                <a:latin typeface="Times New Roman"/>
                <a:cs typeface="Times New Roman"/>
              </a:rPr>
              <a:t>i</a:t>
            </a:r>
            <a:r>
              <a:rPr sz="2000" spc="-10" dirty="0">
                <a:latin typeface="Times New Roman"/>
                <a:cs typeface="Times New Roman"/>
              </a:rPr>
              <a:t>c</a:t>
            </a:r>
            <a:r>
              <a:rPr sz="2000" dirty="0">
                <a:latin typeface="Times New Roman"/>
                <a:cs typeface="Times New Roman"/>
              </a:rPr>
              <a:t>h</a:t>
            </a:r>
            <a:r>
              <a:rPr sz="2000" spc="-30" dirty="0">
                <a:latin typeface="Times New Roman"/>
                <a:cs typeface="Times New Roman"/>
              </a:rPr>
              <a:t> </a:t>
            </a:r>
            <a:r>
              <a:rPr sz="2000" dirty="0">
                <a:latin typeface="Times New Roman"/>
                <a:cs typeface="Times New Roman"/>
              </a:rPr>
              <a:t>der</a:t>
            </a:r>
            <a:r>
              <a:rPr sz="2000" spc="-125" dirty="0">
                <a:latin typeface="Times New Roman"/>
                <a:cs typeface="Times New Roman"/>
              </a:rPr>
              <a:t> </a:t>
            </a:r>
            <a:r>
              <a:rPr sz="2000" dirty="0">
                <a:latin typeface="Times New Roman"/>
                <a:cs typeface="Times New Roman"/>
              </a:rPr>
              <a:t>A</a:t>
            </a:r>
            <a:r>
              <a:rPr sz="2000" spc="10" dirty="0">
                <a:latin typeface="Times New Roman"/>
                <a:cs typeface="Times New Roman"/>
              </a:rPr>
              <a:t>u</a:t>
            </a:r>
            <a:r>
              <a:rPr sz="2000" dirty="0">
                <a:latin typeface="Times New Roman"/>
                <a:cs typeface="Times New Roman"/>
              </a:rPr>
              <a:t>sgaben</a:t>
            </a:r>
          </a:p>
          <a:p>
            <a:pPr marL="640080" lvl="1" indent="-273050">
              <a:lnSpc>
                <a:spcPct val="100000"/>
              </a:lnSpc>
              <a:spcBef>
                <a:spcPts val="204"/>
              </a:spcBef>
              <a:buFont typeface="Symbol"/>
              <a:buChar char=""/>
              <a:tabLst>
                <a:tab pos="640080" algn="l"/>
                <a:tab pos="640715" algn="l"/>
              </a:tabLst>
            </a:pPr>
            <a:r>
              <a:rPr sz="2000" dirty="0">
                <a:latin typeface="Times New Roman"/>
                <a:cs typeface="Times New Roman"/>
              </a:rPr>
              <a:t>Kombination</a:t>
            </a:r>
            <a:r>
              <a:rPr sz="2000" spc="-35" dirty="0">
                <a:latin typeface="Times New Roman"/>
                <a:cs typeface="Times New Roman"/>
              </a:rPr>
              <a:t> </a:t>
            </a:r>
            <a:r>
              <a:rPr sz="2000" dirty="0">
                <a:latin typeface="Times New Roman"/>
                <a:cs typeface="Times New Roman"/>
              </a:rPr>
              <a:t>von</a:t>
            </a:r>
            <a:r>
              <a:rPr sz="2000" spc="-40" dirty="0">
                <a:latin typeface="Times New Roman"/>
                <a:cs typeface="Times New Roman"/>
              </a:rPr>
              <a:t> </a:t>
            </a:r>
            <a:r>
              <a:rPr sz="2000" dirty="0">
                <a:latin typeface="Times New Roman"/>
                <a:cs typeface="Times New Roman"/>
              </a:rPr>
              <a:t>Subvention</a:t>
            </a:r>
            <a:r>
              <a:rPr sz="2000" spc="-50" dirty="0">
                <a:latin typeface="Times New Roman"/>
                <a:cs typeface="Times New Roman"/>
              </a:rPr>
              <a:t> </a:t>
            </a:r>
            <a:r>
              <a:rPr sz="2000" dirty="0">
                <a:latin typeface="Times New Roman"/>
                <a:cs typeface="Times New Roman"/>
              </a:rPr>
              <a:t>und</a:t>
            </a:r>
            <a:r>
              <a:rPr sz="2000" spc="-25" dirty="0">
                <a:latin typeface="Times New Roman"/>
                <a:cs typeface="Times New Roman"/>
              </a:rPr>
              <a:t> </a:t>
            </a:r>
            <a:r>
              <a:rPr sz="2000" dirty="0">
                <a:latin typeface="Times New Roman"/>
                <a:cs typeface="Times New Roman"/>
              </a:rPr>
              <a:t>Finanzausgleich</a:t>
            </a:r>
          </a:p>
          <a:p>
            <a:pPr marL="640080" marR="5080" lvl="1" indent="-273050">
              <a:lnSpc>
                <a:spcPts val="1989"/>
              </a:lnSpc>
              <a:spcBef>
                <a:spcPts val="615"/>
              </a:spcBef>
              <a:buFont typeface="Symbol"/>
              <a:buChar char=""/>
              <a:tabLst>
                <a:tab pos="640080" algn="l"/>
                <a:tab pos="640715" algn="l"/>
              </a:tabLst>
            </a:pPr>
            <a:r>
              <a:rPr sz="2000" dirty="0">
                <a:latin typeface="Times New Roman"/>
                <a:cs typeface="Times New Roman"/>
              </a:rPr>
              <a:t>Förderung der </a:t>
            </a:r>
            <a:r>
              <a:rPr sz="2000" spc="-5" dirty="0">
                <a:latin typeface="Times New Roman"/>
                <a:cs typeface="Times New Roman"/>
              </a:rPr>
              <a:t>Infrastrukturausgaben (Infrastrukturausgaben </a:t>
            </a:r>
            <a:r>
              <a:rPr sz="2000" dirty="0">
                <a:latin typeface="Times New Roman"/>
                <a:cs typeface="Times New Roman"/>
              </a:rPr>
              <a:t>= Konzept des </a:t>
            </a:r>
            <a:r>
              <a:rPr sz="2000" spc="-484" dirty="0">
                <a:latin typeface="Times New Roman"/>
                <a:cs typeface="Times New Roman"/>
              </a:rPr>
              <a:t> </a:t>
            </a:r>
            <a:r>
              <a:rPr sz="2000" dirty="0">
                <a:latin typeface="Times New Roman"/>
                <a:cs typeface="Times New Roman"/>
              </a:rPr>
              <a:t>Aufholens)</a:t>
            </a:r>
          </a:p>
          <a:p>
            <a:pPr marL="640080" lvl="1" indent="-273050">
              <a:lnSpc>
                <a:spcPct val="100000"/>
              </a:lnSpc>
              <a:spcBef>
                <a:spcPts val="209"/>
              </a:spcBef>
              <a:buFont typeface="Symbol"/>
              <a:buChar char=""/>
              <a:tabLst>
                <a:tab pos="640080" algn="l"/>
                <a:tab pos="640715" algn="l"/>
              </a:tabLst>
            </a:pPr>
            <a:r>
              <a:rPr sz="2000" dirty="0">
                <a:latin typeface="Times New Roman"/>
                <a:cs typeface="Times New Roman"/>
              </a:rPr>
              <a:t>Kontrolle</a:t>
            </a:r>
            <a:r>
              <a:rPr sz="2000" spc="-45" dirty="0">
                <a:latin typeface="Times New Roman"/>
                <a:cs typeface="Times New Roman"/>
              </a:rPr>
              <a:t> </a:t>
            </a:r>
            <a:r>
              <a:rPr sz="2000" spc="5" dirty="0">
                <a:latin typeface="Times New Roman"/>
                <a:cs typeface="Times New Roman"/>
              </a:rPr>
              <a:t>und</a:t>
            </a:r>
            <a:r>
              <a:rPr sz="2000" spc="-50" dirty="0">
                <a:latin typeface="Times New Roman"/>
                <a:cs typeface="Times New Roman"/>
              </a:rPr>
              <a:t> </a:t>
            </a:r>
            <a:r>
              <a:rPr sz="2000" spc="-25" dirty="0">
                <a:latin typeface="Times New Roman"/>
                <a:cs typeface="Times New Roman"/>
              </a:rPr>
              <a:t>Vorschriften</a:t>
            </a:r>
            <a:r>
              <a:rPr sz="2000" spc="-35" dirty="0">
                <a:latin typeface="Times New Roman"/>
                <a:cs typeface="Times New Roman"/>
              </a:rPr>
              <a:t> </a:t>
            </a:r>
            <a:r>
              <a:rPr sz="2000" dirty="0">
                <a:latin typeface="Times New Roman"/>
                <a:cs typeface="Times New Roman"/>
              </a:rPr>
              <a:t>zur</a:t>
            </a:r>
            <a:r>
              <a:rPr sz="2000" spc="-50" dirty="0">
                <a:latin typeface="Times New Roman"/>
                <a:cs typeface="Times New Roman"/>
              </a:rPr>
              <a:t> </a:t>
            </a:r>
            <a:r>
              <a:rPr sz="2000" spc="-20" dirty="0">
                <a:latin typeface="Times New Roman"/>
                <a:cs typeface="Times New Roman"/>
              </a:rPr>
              <a:t>Verhinderung</a:t>
            </a:r>
            <a:r>
              <a:rPr sz="2000" spc="-35" dirty="0">
                <a:latin typeface="Times New Roman"/>
                <a:cs typeface="Times New Roman"/>
              </a:rPr>
              <a:t> </a:t>
            </a:r>
            <a:r>
              <a:rPr sz="2000" spc="5" dirty="0">
                <a:latin typeface="Times New Roman"/>
                <a:cs typeface="Times New Roman"/>
              </a:rPr>
              <a:t>von</a:t>
            </a:r>
            <a:r>
              <a:rPr sz="2000" spc="-15" dirty="0">
                <a:latin typeface="Times New Roman"/>
                <a:cs typeface="Times New Roman"/>
              </a:rPr>
              <a:t> </a:t>
            </a:r>
            <a:r>
              <a:rPr sz="2000" dirty="0">
                <a:latin typeface="Times New Roman"/>
                <a:cs typeface="Times New Roman"/>
              </a:rPr>
              <a:t>Missbrauch</a:t>
            </a:r>
          </a:p>
          <a:p>
            <a:pPr marL="640080" lvl="1" indent="-273050">
              <a:lnSpc>
                <a:spcPct val="100000"/>
              </a:lnSpc>
              <a:spcBef>
                <a:spcPts val="200"/>
              </a:spcBef>
              <a:buFont typeface="Symbol"/>
              <a:buChar char=""/>
              <a:tabLst>
                <a:tab pos="640080" algn="l"/>
                <a:tab pos="640715" algn="l"/>
              </a:tabLst>
            </a:pPr>
            <a:r>
              <a:rPr sz="2000" dirty="0">
                <a:latin typeface="Times New Roman"/>
                <a:cs typeface="Times New Roman"/>
              </a:rPr>
              <a:t>→</a:t>
            </a:r>
            <a:r>
              <a:rPr sz="2000" spc="-10" dirty="0">
                <a:latin typeface="Times New Roman"/>
                <a:cs typeface="Times New Roman"/>
              </a:rPr>
              <a:t> </a:t>
            </a:r>
            <a:r>
              <a:rPr sz="2000" spc="-5" dirty="0">
                <a:latin typeface="Times New Roman"/>
                <a:cs typeface="Times New Roman"/>
              </a:rPr>
              <a:t>Falsche</a:t>
            </a:r>
            <a:r>
              <a:rPr sz="2000" spc="-125" dirty="0">
                <a:latin typeface="Times New Roman"/>
                <a:cs typeface="Times New Roman"/>
              </a:rPr>
              <a:t> </a:t>
            </a:r>
            <a:r>
              <a:rPr sz="2000" dirty="0">
                <a:latin typeface="Times New Roman"/>
                <a:cs typeface="Times New Roman"/>
              </a:rPr>
              <a:t>Anreize,</a:t>
            </a:r>
            <a:r>
              <a:rPr sz="2000" spc="-25" dirty="0">
                <a:latin typeface="Times New Roman"/>
                <a:cs typeface="Times New Roman"/>
              </a:rPr>
              <a:t> </a:t>
            </a:r>
            <a:r>
              <a:rPr sz="2000" spc="-5" dirty="0">
                <a:latin typeface="Times New Roman"/>
                <a:cs typeface="Times New Roman"/>
              </a:rPr>
              <a:t>schlechte</a:t>
            </a:r>
            <a:r>
              <a:rPr sz="2000" spc="-75" dirty="0">
                <a:latin typeface="Times New Roman"/>
                <a:cs typeface="Times New Roman"/>
              </a:rPr>
              <a:t> </a:t>
            </a:r>
            <a:r>
              <a:rPr sz="2000" spc="-10" dirty="0">
                <a:latin typeface="Times New Roman"/>
                <a:cs typeface="Times New Roman"/>
              </a:rPr>
              <a:t>Wirkung,</a:t>
            </a:r>
            <a:r>
              <a:rPr sz="2000" spc="-45" dirty="0">
                <a:latin typeface="Times New Roman"/>
                <a:cs typeface="Times New Roman"/>
              </a:rPr>
              <a:t> </a:t>
            </a:r>
            <a:r>
              <a:rPr sz="2000" dirty="0" err="1">
                <a:latin typeface="Times New Roman"/>
                <a:cs typeface="Times New Roman"/>
              </a:rPr>
              <a:t>Konzept</a:t>
            </a:r>
            <a:r>
              <a:rPr sz="2000" spc="-25" dirty="0">
                <a:latin typeface="Times New Roman"/>
                <a:cs typeface="Times New Roman"/>
              </a:rPr>
              <a:t> </a:t>
            </a:r>
            <a:r>
              <a:rPr sz="2000" dirty="0" err="1">
                <a:latin typeface="Times New Roman"/>
                <a:cs typeface="Times New Roman"/>
              </a:rPr>
              <a:t>gescheitert</a:t>
            </a:r>
            <a:endParaRPr sz="2400" dirty="0">
              <a:latin typeface="Times New Roman"/>
              <a:cs typeface="Times New Roman"/>
            </a:endParaRPr>
          </a:p>
          <a:p>
            <a:pPr marL="375285" indent="-363220">
              <a:lnSpc>
                <a:spcPct val="100000"/>
              </a:lnSpc>
              <a:buFont typeface="Wingdings"/>
              <a:buChar char=""/>
              <a:tabLst>
                <a:tab pos="375285" algn="l"/>
                <a:tab pos="375920" algn="l"/>
              </a:tabLst>
            </a:pPr>
            <a:r>
              <a:rPr sz="2000" dirty="0" err="1">
                <a:latin typeface="Times New Roman"/>
                <a:cs typeface="Times New Roman"/>
              </a:rPr>
              <a:t>Heute</a:t>
            </a:r>
            <a:r>
              <a:rPr lang="de-CH" sz="2000" dirty="0">
                <a:latin typeface="Times New Roman"/>
                <a:cs typeface="Times New Roman"/>
              </a:rPr>
              <a:t> mit NFA:</a:t>
            </a:r>
            <a:endParaRPr sz="2000" dirty="0">
              <a:latin typeface="Times New Roman"/>
              <a:cs typeface="Times New Roman"/>
            </a:endParaRPr>
          </a:p>
          <a:p>
            <a:pPr marL="640080" marR="846455" lvl="1" indent="-273050">
              <a:lnSpc>
                <a:spcPts val="1989"/>
              </a:lnSpc>
              <a:spcBef>
                <a:spcPts val="615"/>
              </a:spcBef>
              <a:buFont typeface="Symbol"/>
              <a:buChar char=""/>
              <a:tabLst>
                <a:tab pos="640080" algn="l"/>
                <a:tab pos="640715" algn="l"/>
              </a:tabLst>
            </a:pPr>
            <a:r>
              <a:rPr sz="2000" dirty="0">
                <a:latin typeface="Times New Roman"/>
                <a:cs typeface="Times New Roman"/>
              </a:rPr>
              <a:t>Ausgleich</a:t>
            </a:r>
            <a:r>
              <a:rPr sz="2000" spc="-35" dirty="0">
                <a:latin typeface="Times New Roman"/>
                <a:cs typeface="Times New Roman"/>
              </a:rPr>
              <a:t> </a:t>
            </a:r>
            <a:r>
              <a:rPr sz="2000" dirty="0">
                <a:latin typeface="Times New Roman"/>
                <a:cs typeface="Times New Roman"/>
              </a:rPr>
              <a:t>der</a:t>
            </a:r>
            <a:r>
              <a:rPr sz="2000" spc="-20" dirty="0">
                <a:latin typeface="Times New Roman"/>
                <a:cs typeface="Times New Roman"/>
              </a:rPr>
              <a:t> </a:t>
            </a:r>
            <a:r>
              <a:rPr sz="2000" dirty="0">
                <a:latin typeface="Times New Roman"/>
                <a:cs typeface="Times New Roman"/>
              </a:rPr>
              <a:t>Unterschiede</a:t>
            </a:r>
            <a:r>
              <a:rPr sz="2000" spc="-45" dirty="0">
                <a:latin typeface="Times New Roman"/>
                <a:cs typeface="Times New Roman"/>
              </a:rPr>
              <a:t> </a:t>
            </a:r>
            <a:r>
              <a:rPr sz="2000" dirty="0">
                <a:latin typeface="Times New Roman"/>
                <a:cs typeface="Times New Roman"/>
              </a:rPr>
              <a:t>im</a:t>
            </a:r>
            <a:r>
              <a:rPr sz="2000" spc="-30" dirty="0">
                <a:latin typeface="Times New Roman"/>
                <a:cs typeface="Times New Roman"/>
              </a:rPr>
              <a:t> </a:t>
            </a:r>
            <a:r>
              <a:rPr sz="2000" dirty="0">
                <a:latin typeface="Times New Roman"/>
                <a:cs typeface="Times New Roman"/>
              </a:rPr>
              <a:t>Einnahmenpotential</a:t>
            </a:r>
            <a:r>
              <a:rPr sz="2000" spc="-45" dirty="0">
                <a:latin typeface="Times New Roman"/>
                <a:cs typeface="Times New Roman"/>
              </a:rPr>
              <a:t> </a:t>
            </a:r>
            <a:r>
              <a:rPr sz="2000" spc="-5" dirty="0">
                <a:latin typeface="Times New Roman"/>
                <a:cs typeface="Times New Roman"/>
              </a:rPr>
              <a:t>als</a:t>
            </a:r>
            <a:r>
              <a:rPr sz="2000" spc="-15" dirty="0">
                <a:latin typeface="Times New Roman"/>
                <a:cs typeface="Times New Roman"/>
              </a:rPr>
              <a:t> </a:t>
            </a:r>
            <a:r>
              <a:rPr sz="2000" spc="-5" dirty="0">
                <a:latin typeface="Times New Roman"/>
                <a:cs typeface="Times New Roman"/>
              </a:rPr>
              <a:t>Basis</a:t>
            </a:r>
            <a:r>
              <a:rPr sz="2000" spc="-20" dirty="0">
                <a:latin typeface="Times New Roman"/>
                <a:cs typeface="Times New Roman"/>
              </a:rPr>
              <a:t> </a:t>
            </a:r>
            <a:r>
              <a:rPr sz="2000" dirty="0">
                <a:latin typeface="Times New Roman"/>
                <a:cs typeface="Times New Roman"/>
              </a:rPr>
              <a:t>jedes </a:t>
            </a:r>
            <a:r>
              <a:rPr sz="2000" spc="-484" dirty="0">
                <a:latin typeface="Times New Roman"/>
                <a:cs typeface="Times New Roman"/>
              </a:rPr>
              <a:t> </a:t>
            </a:r>
            <a:r>
              <a:rPr sz="2000" spc="-5" dirty="0">
                <a:latin typeface="Times New Roman"/>
                <a:cs typeface="Times New Roman"/>
              </a:rPr>
              <a:t>Finanzausgleichs</a:t>
            </a:r>
            <a:r>
              <a:rPr sz="2000" spc="-35" dirty="0">
                <a:latin typeface="Times New Roman"/>
                <a:cs typeface="Times New Roman"/>
              </a:rPr>
              <a:t> </a:t>
            </a:r>
            <a:r>
              <a:rPr sz="2000" spc="-5" dirty="0">
                <a:latin typeface="Times New Roman"/>
                <a:cs typeface="Times New Roman"/>
              </a:rPr>
              <a:t>(Disparitätenabbau)</a:t>
            </a:r>
            <a:endParaRPr sz="2000" dirty="0">
              <a:latin typeface="Times New Roman"/>
              <a:cs typeface="Times New Roman"/>
            </a:endParaRPr>
          </a:p>
          <a:p>
            <a:pPr marL="640080" lvl="1" indent="-273050">
              <a:lnSpc>
                <a:spcPct val="100000"/>
              </a:lnSpc>
              <a:spcBef>
                <a:spcPts val="204"/>
              </a:spcBef>
              <a:buFont typeface="Symbol"/>
              <a:buChar char=""/>
              <a:tabLst>
                <a:tab pos="640080" algn="l"/>
                <a:tab pos="640715" algn="l"/>
              </a:tabLst>
            </a:pPr>
            <a:r>
              <a:rPr sz="2000" spc="-10" dirty="0">
                <a:latin typeface="Times New Roman"/>
                <a:cs typeface="Times New Roman"/>
              </a:rPr>
              <a:t>Trennung</a:t>
            </a:r>
            <a:r>
              <a:rPr sz="2000" spc="-45" dirty="0">
                <a:latin typeface="Times New Roman"/>
                <a:cs typeface="Times New Roman"/>
              </a:rPr>
              <a:t> </a:t>
            </a:r>
            <a:r>
              <a:rPr sz="2000" spc="5" dirty="0">
                <a:latin typeface="Times New Roman"/>
                <a:cs typeface="Times New Roman"/>
              </a:rPr>
              <a:t>von</a:t>
            </a:r>
            <a:r>
              <a:rPr sz="2000" spc="-35" dirty="0">
                <a:latin typeface="Times New Roman"/>
                <a:cs typeface="Times New Roman"/>
              </a:rPr>
              <a:t> </a:t>
            </a:r>
            <a:r>
              <a:rPr sz="2000" dirty="0">
                <a:latin typeface="Times New Roman"/>
                <a:cs typeface="Times New Roman"/>
              </a:rPr>
              <a:t>Subventionen</a:t>
            </a:r>
            <a:r>
              <a:rPr sz="2000" spc="-45" dirty="0">
                <a:latin typeface="Times New Roman"/>
                <a:cs typeface="Times New Roman"/>
              </a:rPr>
              <a:t> </a:t>
            </a:r>
            <a:r>
              <a:rPr sz="2000" spc="5" dirty="0">
                <a:latin typeface="Times New Roman"/>
                <a:cs typeface="Times New Roman"/>
              </a:rPr>
              <a:t>und</a:t>
            </a:r>
            <a:r>
              <a:rPr sz="2000" spc="-35" dirty="0">
                <a:latin typeface="Times New Roman"/>
                <a:cs typeface="Times New Roman"/>
              </a:rPr>
              <a:t> </a:t>
            </a:r>
            <a:r>
              <a:rPr sz="2000" dirty="0">
                <a:latin typeface="Times New Roman"/>
                <a:cs typeface="Times New Roman"/>
              </a:rPr>
              <a:t>Finanzausgleich</a:t>
            </a:r>
          </a:p>
          <a:p>
            <a:pPr marL="640080" lvl="1" indent="-273050">
              <a:lnSpc>
                <a:spcPct val="100000"/>
              </a:lnSpc>
              <a:spcBef>
                <a:spcPts val="204"/>
              </a:spcBef>
              <a:buFont typeface="Symbol"/>
              <a:buChar char=""/>
              <a:tabLst>
                <a:tab pos="640080" algn="l"/>
                <a:tab pos="640715" algn="l"/>
              </a:tabLst>
            </a:pPr>
            <a:r>
              <a:rPr sz="2000" dirty="0">
                <a:latin typeface="Times New Roman"/>
                <a:cs typeface="Times New Roman"/>
              </a:rPr>
              <a:t>Lastenausgleich</a:t>
            </a:r>
            <a:r>
              <a:rPr sz="2000" spc="-55" dirty="0">
                <a:latin typeface="Times New Roman"/>
                <a:cs typeface="Times New Roman"/>
              </a:rPr>
              <a:t> </a:t>
            </a:r>
            <a:r>
              <a:rPr sz="2000" dirty="0">
                <a:latin typeface="Times New Roman"/>
                <a:cs typeface="Times New Roman"/>
              </a:rPr>
              <a:t>anhand</a:t>
            </a:r>
            <a:r>
              <a:rPr sz="2000" spc="-45" dirty="0">
                <a:latin typeface="Times New Roman"/>
                <a:cs typeface="Times New Roman"/>
              </a:rPr>
              <a:t> </a:t>
            </a:r>
            <a:r>
              <a:rPr sz="2000" dirty="0" err="1">
                <a:latin typeface="Times New Roman"/>
                <a:cs typeface="Times New Roman"/>
              </a:rPr>
              <a:t>objektiver</a:t>
            </a:r>
            <a:r>
              <a:rPr sz="2000" spc="-60" dirty="0">
                <a:latin typeface="Times New Roman"/>
                <a:cs typeface="Times New Roman"/>
              </a:rPr>
              <a:t> </a:t>
            </a:r>
            <a:r>
              <a:rPr sz="2000" dirty="0" err="1">
                <a:latin typeface="Times New Roman"/>
                <a:cs typeface="Times New Roman"/>
              </a:rPr>
              <a:t>Kennzahlen</a:t>
            </a:r>
            <a:endParaRPr lang="de-CH" sz="2000" dirty="0">
              <a:latin typeface="Times New Roman"/>
              <a:cs typeface="Times New Roman"/>
            </a:endParaRPr>
          </a:p>
          <a:p>
            <a:pPr marL="640080" lvl="1" indent="-273050">
              <a:lnSpc>
                <a:spcPct val="100000"/>
              </a:lnSpc>
              <a:spcBef>
                <a:spcPts val="204"/>
              </a:spcBef>
              <a:buFont typeface="Symbol"/>
              <a:buChar char=""/>
              <a:tabLst>
                <a:tab pos="640080" algn="l"/>
                <a:tab pos="640715" algn="l"/>
              </a:tabLst>
            </a:pPr>
            <a:r>
              <a:rPr lang="de-CH" sz="2000" dirty="0">
                <a:latin typeface="Times New Roman"/>
                <a:cs typeface="Times New Roman"/>
              </a:rPr>
              <a:t>Aufgabenteilung hat sich gemäss erstem Wirksamkeitsbericht bewährt (inkl. Globalbilanz)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1302" y="161820"/>
            <a:ext cx="8527898" cy="520655"/>
          </a:xfrm>
          <a:prstGeom prst="rect">
            <a:avLst/>
          </a:prstGeom>
        </p:spPr>
        <p:txBody>
          <a:bodyPr vert="horz" wrap="square" lIns="0" tIns="12700" rIns="0" bIns="0" rtlCol="0">
            <a:spAutoFit/>
          </a:bodyPr>
          <a:lstStyle/>
          <a:p>
            <a:pPr marL="12700">
              <a:lnSpc>
                <a:spcPct val="100000"/>
              </a:lnSpc>
              <a:spcBef>
                <a:spcPts val="100"/>
              </a:spcBef>
              <a:tabLst>
                <a:tab pos="869950" algn="l"/>
              </a:tabLst>
            </a:pPr>
            <a:r>
              <a:rPr lang="de-CH" b="1" spc="-50" dirty="0"/>
              <a:t>OECD-Steuerreform: eine neue Zäsur </a:t>
            </a:r>
            <a:endParaRPr b="1" spc="-5" dirty="0"/>
          </a:p>
        </p:txBody>
      </p:sp>
      <p:sp>
        <p:nvSpPr>
          <p:cNvPr id="6" name="object 6"/>
          <p:cNvSpPr txBox="1">
            <a:spLocks noGrp="1"/>
          </p:cNvSpPr>
          <p:nvPr>
            <p:ph idx="1"/>
          </p:nvPr>
        </p:nvSpPr>
        <p:spPr>
          <a:xfrm>
            <a:off x="1600200" y="3750972"/>
            <a:ext cx="7391400" cy="397545"/>
          </a:xfrm>
          <a:prstGeom prst="rect">
            <a:avLst/>
          </a:prstGeom>
        </p:spPr>
        <p:txBody>
          <a:bodyPr vert="horz" wrap="square" lIns="0" tIns="88900" rIns="0" bIns="0" rtlCol="0">
            <a:spAutoFit/>
          </a:bodyPr>
          <a:lstStyle/>
          <a:p>
            <a:pPr marL="354965" indent="-342900" defTabSz="914400">
              <a:lnSpc>
                <a:spcPct val="100000"/>
              </a:lnSpc>
              <a:spcBef>
                <a:spcPts val="600"/>
              </a:spcBef>
              <a:tabLst>
                <a:tab pos="194310" algn="l"/>
              </a:tabLst>
            </a:pPr>
            <a:r>
              <a:rPr lang="de-CH" sz="2000" spc="-5" dirty="0">
                <a:latin typeface="Times New Roman"/>
                <a:cs typeface="Times New Roman"/>
              </a:rPr>
              <a:t>Inkrafttreten UTPR (</a:t>
            </a:r>
            <a:r>
              <a:rPr lang="de-CH" sz="2000" spc="-5" dirty="0" err="1">
                <a:latin typeface="Times New Roman"/>
                <a:cs typeface="Times New Roman"/>
              </a:rPr>
              <a:t>Undertaxed</a:t>
            </a:r>
            <a:r>
              <a:rPr lang="de-CH" sz="2000" spc="-5" dirty="0">
                <a:latin typeface="Times New Roman"/>
                <a:cs typeface="Times New Roman"/>
              </a:rPr>
              <a:t> </a:t>
            </a:r>
            <a:r>
              <a:rPr lang="de-CH" sz="2000" spc="-5" dirty="0" err="1">
                <a:latin typeface="Times New Roman"/>
                <a:cs typeface="Times New Roman"/>
              </a:rPr>
              <a:t>payment</a:t>
            </a:r>
            <a:r>
              <a:rPr lang="de-CH" sz="2000" spc="-5" dirty="0">
                <a:latin typeface="Times New Roman"/>
                <a:cs typeface="Times New Roman"/>
              </a:rPr>
              <a:t> </a:t>
            </a:r>
            <a:r>
              <a:rPr lang="de-CH" sz="2000" spc="-5" dirty="0" err="1">
                <a:latin typeface="Times New Roman"/>
                <a:cs typeface="Times New Roman"/>
              </a:rPr>
              <a:t>rule</a:t>
            </a:r>
            <a:r>
              <a:rPr lang="de-CH" sz="2000" spc="-5" dirty="0">
                <a:latin typeface="Times New Roman"/>
                <a:cs typeface="Times New Roman"/>
              </a:rPr>
              <a:t> per </a:t>
            </a:r>
            <a:r>
              <a:rPr lang="de-CH" sz="2000" b="1" spc="-5" dirty="0">
                <a:latin typeface="Times New Roman"/>
                <a:cs typeface="Times New Roman"/>
              </a:rPr>
              <a:t>1.1.2024</a:t>
            </a:r>
            <a:r>
              <a:rPr lang="de-CH" sz="2000" spc="-5" dirty="0">
                <a:latin typeface="Times New Roman"/>
                <a:cs typeface="Times New Roman"/>
              </a:rPr>
              <a:t>)</a:t>
            </a:r>
            <a:endParaRPr sz="2000" spc="-5" dirty="0">
              <a:latin typeface="Times New Roman"/>
              <a:cs typeface="Times New Roman"/>
            </a:endParaRPr>
          </a:p>
        </p:txBody>
      </p:sp>
      <p:sp>
        <p:nvSpPr>
          <p:cNvPr id="8" name="object 8"/>
          <p:cNvSpPr txBox="1">
            <a:spLocks noGrp="1"/>
          </p:cNvSpPr>
          <p:nvPr>
            <p:ph type="sldNum" sz="quarter" idx="12"/>
          </p:nvPr>
        </p:nvSpPr>
        <p:spPr>
          <a:prstGeom prst="rect">
            <a:avLst/>
          </a:prstGeom>
        </p:spPr>
        <p:txBody>
          <a:bodyPr vert="horz" wrap="square" lIns="0" tIns="0" rIns="0" bIns="0" rtlCol="0">
            <a:spAutoFit/>
          </a:bodyPr>
          <a:lstStyle/>
          <a:p>
            <a:pPr marR="44450" algn="r">
              <a:lnSpc>
                <a:spcPts val="1135"/>
              </a:lnSpc>
            </a:pPr>
            <a:r>
              <a:rPr spc="-5" dirty="0"/>
              <a:t>Föderalismus</a:t>
            </a:r>
          </a:p>
          <a:p>
            <a:pPr marR="43180" algn="r">
              <a:lnSpc>
                <a:spcPct val="100000"/>
              </a:lnSpc>
              <a:spcBef>
                <a:spcPts val="265"/>
              </a:spcBef>
            </a:pPr>
            <a:fld id="{81D60167-4931-47E6-BA6A-407CBD079E47}" type="slidenum">
              <a:rPr spc="-5" dirty="0">
                <a:solidFill>
                  <a:srgbClr val="888888"/>
                </a:solidFill>
              </a:rPr>
              <a:t>9</a:t>
            </a:fld>
            <a:endParaRPr spc="-5" dirty="0">
              <a:solidFill>
                <a:srgbClr val="888888"/>
              </a:solidFill>
            </a:endParaRPr>
          </a:p>
        </p:txBody>
      </p:sp>
      <p:sp>
        <p:nvSpPr>
          <p:cNvPr id="3" name="object 3"/>
          <p:cNvSpPr txBox="1"/>
          <p:nvPr/>
        </p:nvSpPr>
        <p:spPr>
          <a:xfrm>
            <a:off x="368781" y="1139394"/>
            <a:ext cx="1748155" cy="330835"/>
          </a:xfrm>
          <a:prstGeom prst="rect">
            <a:avLst/>
          </a:prstGeom>
        </p:spPr>
        <p:txBody>
          <a:bodyPr vert="horz" wrap="square" lIns="0" tIns="13335" rIns="0" bIns="0" rtlCol="0">
            <a:spAutoFit/>
          </a:bodyPr>
          <a:lstStyle/>
          <a:p>
            <a:pPr marL="12700">
              <a:lnSpc>
                <a:spcPct val="100000"/>
              </a:lnSpc>
              <a:spcBef>
                <a:spcPts val="105"/>
              </a:spcBef>
            </a:pPr>
            <a:r>
              <a:rPr lang="de-CH" sz="2000" u="sng" spc="-5" dirty="0">
                <a:uFill>
                  <a:solidFill>
                    <a:srgbClr val="000000"/>
                  </a:solidFill>
                </a:uFill>
                <a:latin typeface="Times New Roman"/>
                <a:cs typeface="Times New Roman"/>
              </a:rPr>
              <a:t>Hintergrund:</a:t>
            </a:r>
            <a:endParaRPr lang="de-CH" sz="2000" dirty="0">
              <a:latin typeface="Times New Roman"/>
              <a:cs typeface="Times New Roman"/>
            </a:endParaRPr>
          </a:p>
        </p:txBody>
      </p:sp>
      <p:sp>
        <p:nvSpPr>
          <p:cNvPr id="4" name="object 4"/>
          <p:cNvSpPr txBox="1"/>
          <p:nvPr/>
        </p:nvSpPr>
        <p:spPr>
          <a:xfrm>
            <a:off x="1612392" y="1504824"/>
            <a:ext cx="5282565" cy="1090042"/>
          </a:xfrm>
          <a:prstGeom prst="rect">
            <a:avLst/>
          </a:prstGeom>
        </p:spPr>
        <p:txBody>
          <a:bodyPr vert="horz" wrap="square" lIns="0" tIns="88900" rIns="0" bIns="0" rtlCol="0">
            <a:spAutoFit/>
          </a:bodyPr>
          <a:lstStyle/>
          <a:p>
            <a:pPr marL="354965" indent="-342900">
              <a:lnSpc>
                <a:spcPct val="100000"/>
              </a:lnSpc>
              <a:spcBef>
                <a:spcPts val="600"/>
              </a:spcBef>
              <a:buFont typeface="Arial" panose="020B0604020202020204" pitchFamily="34" charset="0"/>
              <a:buChar char="•"/>
              <a:tabLst>
                <a:tab pos="194310" algn="l"/>
              </a:tabLst>
            </a:pPr>
            <a:r>
              <a:rPr lang="de-CH" sz="2000" spc="-5" dirty="0">
                <a:latin typeface="Times New Roman"/>
                <a:cs typeface="Times New Roman"/>
              </a:rPr>
              <a:t>Ursprünglich («Besteuerung der digitalen Wirtschaft» -&gt; Sitzstaat / Marktstaat (Säule 1) </a:t>
            </a:r>
          </a:p>
          <a:p>
            <a:pPr marL="354965" indent="-342900">
              <a:lnSpc>
                <a:spcPct val="100000"/>
              </a:lnSpc>
              <a:spcBef>
                <a:spcPts val="600"/>
              </a:spcBef>
              <a:buFont typeface="Arial" panose="020B0604020202020204" pitchFamily="34" charset="0"/>
              <a:buChar char="•"/>
              <a:tabLst>
                <a:tab pos="194310" algn="l"/>
              </a:tabLst>
            </a:pPr>
            <a:r>
              <a:rPr lang="de-CH" sz="2000" spc="-5" dirty="0">
                <a:latin typeface="Times New Roman"/>
                <a:cs typeface="Times New Roman"/>
              </a:rPr>
              <a:t>Säule 2: Mindestbesteuerung von 15% </a:t>
            </a:r>
            <a:endParaRPr sz="2000" dirty="0">
              <a:latin typeface="Times New Roman"/>
              <a:cs typeface="Times New Roman"/>
            </a:endParaRPr>
          </a:p>
        </p:txBody>
      </p:sp>
      <p:sp>
        <p:nvSpPr>
          <p:cNvPr id="5" name="object 5"/>
          <p:cNvSpPr txBox="1"/>
          <p:nvPr/>
        </p:nvSpPr>
        <p:spPr>
          <a:xfrm>
            <a:off x="310997" y="3439414"/>
            <a:ext cx="1805939" cy="330835"/>
          </a:xfrm>
          <a:prstGeom prst="rect">
            <a:avLst/>
          </a:prstGeom>
        </p:spPr>
        <p:txBody>
          <a:bodyPr vert="horz" wrap="square" lIns="0" tIns="13335" rIns="0" bIns="0" rtlCol="0">
            <a:spAutoFit/>
          </a:bodyPr>
          <a:lstStyle/>
          <a:p>
            <a:pPr marL="12700">
              <a:lnSpc>
                <a:spcPct val="100000"/>
              </a:lnSpc>
              <a:spcBef>
                <a:spcPts val="105"/>
              </a:spcBef>
            </a:pPr>
            <a:r>
              <a:rPr lang="de-CH" sz="2000" u="sng" dirty="0">
                <a:uFill>
                  <a:solidFill>
                    <a:srgbClr val="000000"/>
                  </a:solidFill>
                </a:uFill>
                <a:latin typeface="Times New Roman"/>
                <a:cs typeface="Times New Roman"/>
              </a:rPr>
              <a:t>Zeitplan</a:t>
            </a:r>
            <a:r>
              <a:rPr sz="2000" u="sng" dirty="0">
                <a:uFill>
                  <a:solidFill>
                    <a:srgbClr val="000000"/>
                  </a:solidFill>
                </a:uFill>
                <a:latin typeface="Times New Roman"/>
                <a:cs typeface="Times New Roman"/>
              </a:rPr>
              <a:t>:</a:t>
            </a:r>
            <a:endParaRPr sz="2000" dirty="0">
              <a:latin typeface="Times New Roman"/>
              <a:cs typeface="Times New Roman"/>
            </a:endParaRPr>
          </a:p>
        </p:txBody>
      </p:sp>
      <p:sp>
        <p:nvSpPr>
          <p:cNvPr id="7" name="object 7"/>
          <p:cNvSpPr txBox="1"/>
          <p:nvPr/>
        </p:nvSpPr>
        <p:spPr>
          <a:xfrm>
            <a:off x="326237" y="5162475"/>
            <a:ext cx="7094220" cy="1500411"/>
          </a:xfrm>
          <a:prstGeom prst="rect">
            <a:avLst/>
          </a:prstGeom>
        </p:spPr>
        <p:txBody>
          <a:bodyPr vert="horz" wrap="square" lIns="0" tIns="88900" rIns="0" bIns="0" rtlCol="0">
            <a:spAutoFit/>
          </a:bodyPr>
          <a:lstStyle/>
          <a:p>
            <a:pPr marL="12700">
              <a:lnSpc>
                <a:spcPct val="100000"/>
              </a:lnSpc>
              <a:spcBef>
                <a:spcPts val="700"/>
              </a:spcBef>
            </a:pPr>
            <a:r>
              <a:rPr lang="de-CH" sz="2000" u="sng" spc="-15" dirty="0">
                <a:uFill>
                  <a:solidFill>
                    <a:srgbClr val="000000"/>
                  </a:solidFill>
                </a:uFill>
                <a:latin typeface="Times New Roman"/>
                <a:cs typeface="Times New Roman"/>
              </a:rPr>
              <a:t>Lösungsansatz:</a:t>
            </a:r>
          </a:p>
          <a:p>
            <a:pPr marL="355600" indent="-342900">
              <a:lnSpc>
                <a:spcPct val="100000"/>
              </a:lnSpc>
              <a:spcBef>
                <a:spcPts val="700"/>
              </a:spcBef>
              <a:buFont typeface="Arial" panose="020B0604020202020204" pitchFamily="34" charset="0"/>
              <a:buChar char="•"/>
            </a:pPr>
            <a:r>
              <a:rPr lang="de-CH" sz="2000" dirty="0">
                <a:latin typeface="Times New Roman"/>
                <a:cs typeface="Times New Roman"/>
              </a:rPr>
              <a:t>Bundesrechtlich normierte Ergänzungssteuer (vorab mit Verfassungsgrundlage, auf welcher BR direkt VO-Recht schafft)</a:t>
            </a:r>
          </a:p>
          <a:p>
            <a:pPr marL="355600" indent="-342900">
              <a:lnSpc>
                <a:spcPct val="100000"/>
              </a:lnSpc>
              <a:spcBef>
                <a:spcPts val="700"/>
              </a:spcBef>
              <a:buFont typeface="Arial" panose="020B0604020202020204" pitchFamily="34" charset="0"/>
              <a:buChar char="•"/>
            </a:pPr>
            <a:r>
              <a:rPr lang="de-CH" sz="2000" dirty="0">
                <a:latin typeface="Times New Roman"/>
                <a:cs typeface="Times New Roman"/>
              </a:rPr>
              <a:t>Der Ertrag verbleibt bei den Kantonen</a:t>
            </a:r>
            <a:endParaRPr sz="2000" dirty="0">
              <a:latin typeface="Times New Roman"/>
              <a:cs typeface="Times New Roman"/>
            </a:endParaRPr>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2177</Words>
  <Application>Microsoft Office PowerPoint</Application>
  <PresentationFormat>Bildschirmpräsentation (4:3)</PresentationFormat>
  <Paragraphs>218</Paragraphs>
  <Slides>25</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25</vt:i4>
      </vt:variant>
    </vt:vector>
  </HeadingPairs>
  <TitlesOfParts>
    <vt:vector size="32" baseType="lpstr">
      <vt:lpstr>Arial</vt:lpstr>
      <vt:lpstr>Calibri</vt:lpstr>
      <vt:lpstr>Calibri Light</vt:lpstr>
      <vt:lpstr>Symbol</vt:lpstr>
      <vt:lpstr>Times New Roman</vt:lpstr>
      <vt:lpstr>Wingdings</vt:lpstr>
      <vt:lpstr>Office</vt:lpstr>
      <vt:lpstr>Grossbaustelle Föderalismus  - Eine Standortbestimmung vor und nach Corona </vt:lpstr>
      <vt:lpstr>Inhaltsverzeichnis</vt:lpstr>
      <vt:lpstr> Föderalismus Schweiz: Aus der Not zu einem Erfolgsmodell</vt:lpstr>
      <vt:lpstr>PowerPoint-Präsentation</vt:lpstr>
      <vt:lpstr>Eine Sitzung der vereinigten schweizerischen Tagsatzung</vt:lpstr>
      <vt:lpstr>Von der Helvetik bis zur NFA (Neugestaltung Finanzausgleich/Aufgabenteilung) und zur OECD – Steuerreform </vt:lpstr>
      <vt:lpstr>Von der Helvetik bis zur NFA und zur OECD – Steuerreform </vt:lpstr>
      <vt:lpstr>Finanzausgleichskonzepte im Wandel der Zeit</vt:lpstr>
      <vt:lpstr>OECD-Steuerreform: eine neue Zäsur </vt:lpstr>
      <vt:lpstr>OECD-Steuerreform: eine neue Zäsur mit Herausforderungen </vt:lpstr>
      <vt:lpstr>Wo stehen wir?  -&gt; Institutionelle Probleme </vt:lpstr>
      <vt:lpstr> Wo stehen wir ? -&gt; Probleme im organisatorisch-administrativen Bereich (Verbundwirtschaft)</vt:lpstr>
      <vt:lpstr>Wo stehen wir? -&gt; Probleme im finanziellen Bereich </vt:lpstr>
      <vt:lpstr>PowerPoint-Präsentation</vt:lpstr>
      <vt:lpstr>Analyse Staatsbeiträge (I)</vt:lpstr>
      <vt:lpstr>Wo stehen wir? -&gt; Probleme im finanziellen Bereich - Fazit</vt:lpstr>
      <vt:lpstr>Wo stehen wir? Weitere aktuelle Themen </vt:lpstr>
      <vt:lpstr>Corona und Föderalismus </vt:lpstr>
      <vt:lpstr>Abschliessende Gedanken:  Wieso hat es der Föderalismus schwer? 7 Trends</vt:lpstr>
      <vt:lpstr> Wieso hat es der Föderalismus schwer? 7 Trends</vt:lpstr>
      <vt:lpstr> Aufgeregte Gesetzgeber sind schlechte Gesetzgeber</vt:lpstr>
      <vt:lpstr> Von einem starken Föderalismus profitiert die Schweiz, weil</vt:lpstr>
      <vt:lpstr> Von einem starken Föderalismus profitiert die Schweiz, weil</vt:lpstr>
      <vt:lpstr> 7 Treiber des Zentralisierungsdrucks - Zusammenfassung</vt:lpstr>
      <vt:lpstr> 7 Treiber des Zentralisierungsdrucks - Zusammenfassung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Föderalismusreform 04 – Föderalismusmentoring 12</dc:title>
  <dc:creator>jeanine.fritschi</dc:creator>
  <cp:lastModifiedBy>Benedikt Wuerth</cp:lastModifiedBy>
  <cp:revision>21</cp:revision>
  <cp:lastPrinted>2022-03-20T22:29:13Z</cp:lastPrinted>
  <dcterms:created xsi:type="dcterms:W3CDTF">2022-03-16T08:54:14Z</dcterms:created>
  <dcterms:modified xsi:type="dcterms:W3CDTF">2022-03-21T00:05:15Z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2016-12-22T00:00:00Z</vt:filetime>
  </property>
  <property fmtid="{D5CDD505-2E9C-101B-9397-08002B2CF9AE}" pid="3" name="Creator">
    <vt:lpwstr>Microsoft® PowerPoint® 2013</vt:lpwstr>
  </property>
  <property fmtid="{D5CDD505-2E9C-101B-9397-08002B2CF9AE}" pid="4" name="LastSaved">
    <vt:filetime>2022-03-16T00:00:00Z</vt:filetime>
  </property>
</Properties>
</file>